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video/unknown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sldIdLst>
    <p:sldId id="281" r:id="rId2"/>
    <p:sldId id="260" r:id="rId3"/>
    <p:sldId id="261" r:id="rId4"/>
    <p:sldId id="262" r:id="rId5"/>
    <p:sldId id="263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57" r:id="rId17"/>
    <p:sldId id="258" r:id="rId18"/>
    <p:sldId id="259" r:id="rId19"/>
    <p:sldId id="275" r:id="rId20"/>
    <p:sldId id="276" r:id="rId21"/>
    <p:sldId id="280" r:id="rId22"/>
    <p:sldId id="277" r:id="rId23"/>
    <p:sldId id="278" r:id="rId24"/>
    <p:sldId id="282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846"/>
    <p:restoredTop sz="94643"/>
  </p:normalViewPr>
  <p:slideViewPr>
    <p:cSldViewPr snapToGrid="0" snapToObjects="1">
      <p:cViewPr varScale="1">
        <p:scale>
          <a:sx n="115" d="100"/>
          <a:sy n="115" d="100"/>
        </p:scale>
        <p:origin x="216" y="3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notesMaster" Target="notesMasters/notesMaster1.xml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E123B5-5FED-4E46-81AA-46BA0DD75055}" type="datetimeFigureOut">
              <a:rPr lang="en-US" smtClean="0"/>
              <a:t>9/5/16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5B983E-6EC5-9541-BD9D-7C0D9CA749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423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/>
            <a:fld id="{8806474D-FC73-EF43-9774-01AD424FD07C}" type="slidenum">
              <a:rPr lang="en-US" altLang="en-US" sz="1200">
                <a:latin typeface="Arial" charset="0"/>
              </a:rPr>
              <a:pPr eaLnBrk="1" hangingPunct="1"/>
              <a:t>1</a:t>
            </a:fld>
            <a:endParaRPr lang="en-US" altLang="en-US" sz="1200">
              <a:latin typeface="Arial" charset="0"/>
            </a:endParaRPr>
          </a:p>
        </p:txBody>
      </p:sp>
      <p:sp>
        <p:nvSpPr>
          <p:cNvPr id="17411" name="Text Box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1000" y="693738"/>
            <a:ext cx="6096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412" name="Text Box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1813"/>
            <a:ext cx="5487988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lIns="82058" tIns="41029" rIns="82058" bIns="41029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latin typeface="Arial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290380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E0976-CF16-504A-AEB9-876A5D1AA69D}" type="datetimeFigureOut">
              <a:rPr lang="en-US" smtClean="0"/>
              <a:t>9/5/16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721AA-F961-6F46-9CC9-41702539F4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1330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E0976-CF16-504A-AEB9-876A5D1AA69D}" type="datetimeFigureOut">
              <a:rPr lang="en-US" smtClean="0"/>
              <a:t>9/5/16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721AA-F961-6F46-9CC9-41702539F4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7479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E0976-CF16-504A-AEB9-876A5D1AA69D}" type="datetimeFigureOut">
              <a:rPr lang="en-US" smtClean="0"/>
              <a:t>9/5/16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721AA-F961-6F46-9CC9-41702539F4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7660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E0976-CF16-504A-AEB9-876A5D1AA69D}" type="datetimeFigureOut">
              <a:rPr lang="en-US" smtClean="0"/>
              <a:t>9/5/16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721AA-F961-6F46-9CC9-41702539F4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5389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E0976-CF16-504A-AEB9-876A5D1AA69D}" type="datetimeFigureOut">
              <a:rPr lang="en-US" smtClean="0"/>
              <a:t>9/5/16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721AA-F961-6F46-9CC9-41702539F4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8199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E0976-CF16-504A-AEB9-876A5D1AA69D}" type="datetimeFigureOut">
              <a:rPr lang="en-US" smtClean="0"/>
              <a:t>9/5/16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721AA-F961-6F46-9CC9-41702539F4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1050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E0976-CF16-504A-AEB9-876A5D1AA69D}" type="datetimeFigureOut">
              <a:rPr lang="en-US" smtClean="0"/>
              <a:t>9/5/16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721AA-F961-6F46-9CC9-41702539F4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52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E0976-CF16-504A-AEB9-876A5D1AA69D}" type="datetimeFigureOut">
              <a:rPr lang="en-US" smtClean="0"/>
              <a:t>9/5/16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721AA-F961-6F46-9CC9-41702539F4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6795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E0976-CF16-504A-AEB9-876A5D1AA69D}" type="datetimeFigureOut">
              <a:rPr lang="en-US" smtClean="0"/>
              <a:t>9/5/16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721AA-F961-6F46-9CC9-41702539F4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1385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E0976-CF16-504A-AEB9-876A5D1AA69D}" type="datetimeFigureOut">
              <a:rPr lang="en-US" smtClean="0"/>
              <a:t>9/5/16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721AA-F961-6F46-9CC9-41702539F4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5998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E0976-CF16-504A-AEB9-876A5D1AA69D}" type="datetimeFigureOut">
              <a:rPr lang="en-US" smtClean="0"/>
              <a:t>9/5/16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721AA-F961-6F46-9CC9-41702539F4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2323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horzBrick">
          <a:fgClr>
            <a:srgbClr val="00B0F0"/>
          </a:fgClr>
          <a:bgClr>
            <a:schemeClr val="accent1">
              <a:lumMod val="40000"/>
              <a:lumOff val="60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8E0976-CF16-504A-AEB9-876A5D1AA69D}" type="datetimeFigureOut">
              <a:rPr lang="en-US" smtClean="0"/>
              <a:t>9/5/16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1721AA-F961-6F46-9CC9-41702539F4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1333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openxmlformats.org/officeDocument/2006/relationships/image" Target="../media/image2.jpeg"/><Relationship Id="rId5" Type="http://schemas.openxmlformats.org/officeDocument/2006/relationships/image" Target="../media/image3.jpeg"/><Relationship Id="rId6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4" Type="http://schemas.openxmlformats.org/officeDocument/2006/relationships/image" Target="../media/image18.jpe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image" Target="../media/image27.png"/><Relationship Id="rId1" Type="http://schemas.microsoft.com/office/2007/relationships/media" Target="../media/media1.tiff"/><Relationship Id="rId2" Type="http://schemas.openxmlformats.org/officeDocument/2006/relationships/video" Target="../media/media1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image" Target="../media/image28.png"/><Relationship Id="rId1" Type="http://schemas.microsoft.com/office/2007/relationships/media" Target="../media/media2.tiff"/><Relationship Id="rId2" Type="http://schemas.openxmlformats.org/officeDocument/2006/relationships/video" Target="../media/media2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image" Target="../media/image29.png"/><Relationship Id="rId1" Type="http://schemas.microsoft.com/office/2007/relationships/media" Target="../media/media3.tiff"/><Relationship Id="rId2" Type="http://schemas.openxmlformats.org/officeDocument/2006/relationships/video" Target="../media/media3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image" Target="../media/image30.png"/><Relationship Id="rId1" Type="http://schemas.microsoft.com/office/2007/relationships/media" Target="../media/media4.tiff"/><Relationship Id="rId2" Type="http://schemas.openxmlformats.org/officeDocument/2006/relationships/video" Target="../media/media4.tif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image" Target="../media/image31.png"/><Relationship Id="rId1" Type="http://schemas.microsoft.com/office/2007/relationships/media" Target="../media/media5.tiff"/><Relationship Id="rId2" Type="http://schemas.openxmlformats.org/officeDocument/2006/relationships/video" Target="../media/media5.tif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image" Target="../media/image32.png"/><Relationship Id="rId1" Type="http://schemas.microsoft.com/office/2007/relationships/media" Target="../media/media6.tiff"/><Relationship Id="rId2" Type="http://schemas.openxmlformats.org/officeDocument/2006/relationships/video" Target="../media/media6.tif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://mentalfloss.com/article/22913/hammer-and-feather-drop-moon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ext Box 2"/>
          <p:cNvSpPr txBox="1">
            <a:spLocks noChangeArrowheads="1"/>
          </p:cNvSpPr>
          <p:nvPr/>
        </p:nvSpPr>
        <p:spPr bwMode="auto">
          <a:xfrm>
            <a:off x="1524000" y="116633"/>
            <a:ext cx="9144000" cy="2706979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45000" rIns="90000" bIns="4500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>
            <a:lvl1pPr defTabSz="457200"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 u="sng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defTabSz="457200"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 u="sng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defTabSz="457200"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 u="sng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defTabSz="457200"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 u="sng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defTabSz="457200"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 u="sng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 u="sng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 u="sng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 u="sng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 u="sng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>
              <a:defRPr/>
            </a:pPr>
            <a:r>
              <a:rPr lang="en-US" sz="2800" u="none" dirty="0">
                <a:latin typeface="American Typewriter"/>
                <a:cs typeface="American Typewriter"/>
              </a:rPr>
              <a:t>Nonlinear Hydrodynamics of the Atmosphere and Ocean, with Examples from Sea Straits </a:t>
            </a:r>
          </a:p>
          <a:p>
            <a:pPr algn="ctr">
              <a:defRPr/>
            </a:pPr>
            <a:endParaRPr lang="tr-TR" sz="1600" u="none" dirty="0">
              <a:solidFill>
                <a:srgbClr val="0000FF"/>
              </a:solidFill>
              <a:latin typeface="American Typewriter"/>
              <a:cs typeface="American Typewriter"/>
            </a:endParaRPr>
          </a:p>
          <a:p>
            <a:pPr algn="ctr">
              <a:defRPr/>
            </a:pPr>
            <a:r>
              <a:rPr lang="en-US" u="none" dirty="0">
                <a:solidFill>
                  <a:srgbClr val="0000FF"/>
                </a:solidFill>
                <a:latin typeface="American Typewriter"/>
                <a:cs typeface="American Typewriter"/>
              </a:rPr>
              <a:t>Emin Özsoy</a:t>
            </a:r>
            <a:r>
              <a:rPr lang="en-US" u="none" baseline="30000" dirty="0">
                <a:solidFill>
                  <a:srgbClr val="0000FF"/>
                </a:solidFill>
                <a:latin typeface="American Typewriter"/>
                <a:cs typeface="American Typewriter"/>
              </a:rPr>
              <a:t>1</a:t>
            </a:r>
            <a:r>
              <a:rPr lang="en-US" u="none" dirty="0">
                <a:solidFill>
                  <a:srgbClr val="0000FF"/>
                </a:solidFill>
                <a:latin typeface="American Typewriter"/>
                <a:cs typeface="American Typewriter"/>
              </a:rPr>
              <a:t>, </a:t>
            </a:r>
            <a:r>
              <a:rPr lang="en-US" u="none" dirty="0" err="1">
                <a:solidFill>
                  <a:srgbClr val="0000FF"/>
                </a:solidFill>
                <a:latin typeface="American Typewriter"/>
                <a:cs typeface="American Typewriter"/>
              </a:rPr>
              <a:t>Adil</a:t>
            </a:r>
            <a:r>
              <a:rPr lang="en-US" u="none" dirty="0">
                <a:solidFill>
                  <a:srgbClr val="0000FF"/>
                </a:solidFill>
                <a:latin typeface="American Typewriter"/>
                <a:cs typeface="American Typewriter"/>
              </a:rPr>
              <a:t> Sözer</a:t>
            </a:r>
            <a:r>
              <a:rPr lang="en-US" u="none" baseline="30000" dirty="0">
                <a:solidFill>
                  <a:srgbClr val="0000FF"/>
                </a:solidFill>
                <a:latin typeface="American Typewriter"/>
                <a:cs typeface="American Typewriter"/>
              </a:rPr>
              <a:t>1</a:t>
            </a:r>
            <a:r>
              <a:rPr lang="en-US" u="none" dirty="0">
                <a:solidFill>
                  <a:srgbClr val="0000FF"/>
                </a:solidFill>
                <a:latin typeface="American Typewriter"/>
                <a:cs typeface="American Typewriter"/>
              </a:rPr>
              <a:t>, </a:t>
            </a:r>
            <a:r>
              <a:rPr lang="en-US" u="none" dirty="0" err="1">
                <a:solidFill>
                  <a:srgbClr val="0000FF"/>
                </a:solidFill>
                <a:latin typeface="American Typewriter"/>
                <a:cs typeface="American Typewriter"/>
              </a:rPr>
              <a:t>Özgür</a:t>
            </a:r>
            <a:r>
              <a:rPr lang="en-US" u="none" dirty="0">
                <a:solidFill>
                  <a:srgbClr val="0000FF"/>
                </a:solidFill>
                <a:latin typeface="American Typewriter"/>
                <a:cs typeface="American Typewriter"/>
              </a:rPr>
              <a:t> Gürses</a:t>
            </a:r>
            <a:r>
              <a:rPr lang="en-US" u="none" baseline="30000" dirty="0">
                <a:solidFill>
                  <a:srgbClr val="0000FF"/>
                </a:solidFill>
                <a:latin typeface="American Typewriter"/>
                <a:cs typeface="American Typewriter"/>
              </a:rPr>
              <a:t>1</a:t>
            </a:r>
            <a:r>
              <a:rPr lang="en-US" u="none" dirty="0">
                <a:solidFill>
                  <a:srgbClr val="0000FF"/>
                </a:solidFill>
                <a:latin typeface="American Typewriter"/>
                <a:cs typeface="American Typewriter"/>
              </a:rPr>
              <a:t>, Murat Gündüz</a:t>
            </a:r>
            <a:r>
              <a:rPr lang="en-US" u="none" baseline="30000" dirty="0">
                <a:solidFill>
                  <a:srgbClr val="0000FF"/>
                </a:solidFill>
                <a:latin typeface="American Typewriter"/>
                <a:cs typeface="American Typewriter"/>
              </a:rPr>
              <a:t>1</a:t>
            </a:r>
            <a:r>
              <a:rPr lang="en-US" u="none" dirty="0">
                <a:solidFill>
                  <a:srgbClr val="0000FF"/>
                </a:solidFill>
                <a:latin typeface="American Typewriter"/>
                <a:cs typeface="American Typewriter"/>
              </a:rPr>
              <a:t>, </a:t>
            </a:r>
            <a:r>
              <a:rPr lang="en-US" u="none" dirty="0" err="1">
                <a:solidFill>
                  <a:srgbClr val="0000FF"/>
                </a:solidFill>
                <a:latin typeface="American Typewriter"/>
                <a:cs typeface="American Typewriter"/>
              </a:rPr>
              <a:t>Gianmaria</a:t>
            </a:r>
            <a:r>
              <a:rPr lang="en-US" u="none" dirty="0">
                <a:solidFill>
                  <a:srgbClr val="0000FF"/>
                </a:solidFill>
                <a:latin typeface="American Typewriter"/>
                <a:cs typeface="American Typewriter"/>
              </a:rPr>
              <a:t> Sannino</a:t>
            </a:r>
            <a:r>
              <a:rPr lang="en-US" u="none" baseline="30000" dirty="0">
                <a:solidFill>
                  <a:srgbClr val="0000FF"/>
                </a:solidFill>
                <a:latin typeface="American Typewriter"/>
                <a:cs typeface="American Typewriter"/>
              </a:rPr>
              <a:t>2</a:t>
            </a:r>
          </a:p>
          <a:p>
            <a:pPr algn="ctr">
              <a:defRPr/>
            </a:pPr>
            <a:endParaRPr lang="tr-TR" sz="1600" u="none" dirty="0">
              <a:latin typeface="American Typewriter"/>
              <a:cs typeface="American Typewriter"/>
            </a:endParaRPr>
          </a:p>
          <a:p>
            <a:pPr algn="ctr">
              <a:defRPr/>
            </a:pPr>
            <a:r>
              <a:rPr lang="en-US" sz="1600" u="none" dirty="0">
                <a:latin typeface="American Typewriter"/>
                <a:cs typeface="American Typewriter"/>
              </a:rPr>
              <a:t>TURKISH  NONLINEAR  SCIENCE WORKING GROUP</a:t>
            </a:r>
          </a:p>
          <a:p>
            <a:pPr algn="ctr">
              <a:defRPr/>
            </a:pPr>
            <a:r>
              <a:rPr lang="en-US" sz="1600" b="1" u="none" dirty="0">
                <a:latin typeface="American Typewriter"/>
                <a:cs typeface="American Typewriter"/>
              </a:rPr>
              <a:t> "XIV. International Symposium on “Disorder Systems: Theory and Its Applications</a:t>
            </a:r>
            <a:r>
              <a:rPr lang="en-US" sz="1600" b="1" u="none" dirty="0"/>
              <a:t>”</a:t>
            </a:r>
            <a:endParaRPr lang="en-US" sz="1600" u="none" dirty="0"/>
          </a:p>
          <a:p>
            <a:pPr algn="ctr">
              <a:defRPr/>
            </a:pPr>
            <a:endParaRPr lang="tr-TR" sz="1600" u="none" dirty="0">
              <a:latin typeface="American Typewriter"/>
              <a:cs typeface="American Typewriter"/>
            </a:endParaRPr>
          </a:p>
          <a:p>
            <a:pPr algn="ctr">
              <a:defRPr/>
            </a:pPr>
            <a:r>
              <a:rPr lang="tr-TR" sz="1600" u="none" dirty="0">
                <a:latin typeface="American Typewriter"/>
                <a:cs typeface="American Typewriter"/>
              </a:rPr>
              <a:t>Mordoğan, İzmir 22 </a:t>
            </a:r>
            <a:r>
              <a:rPr lang="tr-TR" sz="1600" u="none" dirty="0" err="1">
                <a:latin typeface="American Typewriter"/>
                <a:cs typeface="American Typewriter"/>
              </a:rPr>
              <a:t>August</a:t>
            </a:r>
            <a:r>
              <a:rPr lang="tr-TR" sz="1600" u="none" dirty="0">
                <a:latin typeface="American Typewriter"/>
                <a:cs typeface="American Typewriter"/>
              </a:rPr>
              <a:t> 2014 </a:t>
            </a:r>
            <a:endParaRPr lang="en-US" sz="1600" b="1" u="none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merican Typewriter"/>
              <a:cs typeface="American Typewriter"/>
            </a:endParaRPr>
          </a:p>
        </p:txBody>
      </p:sp>
      <p:pic>
        <p:nvPicPr>
          <p:cNvPr id="16386" name="Picture 6" descr="enst horizantal-edit_s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4513" y="2997201"/>
            <a:ext cx="8602662" cy="150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2" name="Text Box 4"/>
          <p:cNvSpPr txBox="1">
            <a:spLocks noChangeArrowheads="1"/>
          </p:cNvSpPr>
          <p:nvPr/>
        </p:nvSpPr>
        <p:spPr bwMode="auto">
          <a:xfrm>
            <a:off x="2690144" y="4695825"/>
            <a:ext cx="6848225" cy="28966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>
            <a:lvl1pPr eaLnBrk="0" hangingPunct="0">
              <a:defRPr u="sng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u="sng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u="sng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u="sng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u="sng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>
              <a:lnSpc>
                <a:spcPct val="117000"/>
              </a:lnSpc>
              <a:buClr>
                <a:srgbClr val="E5E5FF"/>
              </a:buClr>
              <a:buSzPct val="100000"/>
              <a:defRPr/>
            </a:pPr>
            <a:r>
              <a:rPr lang="en-GB" sz="2000" b="1" dirty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latin typeface="American Typewriter"/>
                <a:cs typeface="American Typewriter"/>
              </a:rPr>
              <a:t>(1) </a:t>
            </a:r>
            <a:r>
              <a:rPr lang="en-US" sz="2000" b="1" dirty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latin typeface="American Typewriter"/>
                <a:cs typeface="American Typewriter"/>
              </a:rPr>
              <a:t>Institute Of Marine Sciences, </a:t>
            </a:r>
            <a:endParaRPr lang="tr-TR" sz="2000" b="1" dirty="0">
              <a:ln w="0"/>
              <a:gradFill flip="none">
                <a:gsLst>
                  <a:gs pos="0">
                    <a:schemeClr val="accent1">
                      <a:tint val="75000"/>
                      <a:shade val="75000"/>
                      <a:satMod val="170000"/>
                    </a:schemeClr>
                  </a:gs>
                  <a:gs pos="49000">
                    <a:schemeClr val="accent1">
                      <a:tint val="88000"/>
                      <a:shade val="65000"/>
                      <a:satMod val="172000"/>
                    </a:schemeClr>
                  </a:gs>
                  <a:gs pos="50000">
                    <a:schemeClr val="accent1">
                      <a:shade val="65000"/>
                      <a:satMod val="130000"/>
                    </a:schemeClr>
                  </a:gs>
                  <a:gs pos="92000">
                    <a:schemeClr val="accent1">
                      <a:shade val="50000"/>
                      <a:satMod val="120000"/>
                    </a:schemeClr>
                  </a:gs>
                  <a:gs pos="100000">
                    <a:schemeClr val="accent1">
                      <a:shade val="48000"/>
                      <a:satMod val="120000"/>
                    </a:schemeClr>
                  </a:gs>
                </a:gsLst>
                <a:lin ang="5400000"/>
              </a:gradFill>
              <a:latin typeface="American Typewriter"/>
              <a:cs typeface="American Typewriter"/>
            </a:endParaRPr>
          </a:p>
          <a:p>
            <a:pPr algn="ctr" eaLnBrk="1" hangingPunct="1">
              <a:defRPr/>
            </a:pPr>
            <a:r>
              <a:rPr lang="en-US" sz="2000" b="1" dirty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latin typeface="American Typewriter"/>
                <a:cs typeface="American Typewriter"/>
              </a:rPr>
              <a:t>Middle East Technical University </a:t>
            </a:r>
          </a:p>
          <a:p>
            <a:pPr algn="ctr" eaLnBrk="1" hangingPunct="1">
              <a:defRPr/>
            </a:pPr>
            <a:r>
              <a:rPr lang="en-US" sz="2000" b="1" dirty="0" err="1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latin typeface="American Typewriter"/>
                <a:cs typeface="American Typewriter"/>
              </a:rPr>
              <a:t>Erdemli</a:t>
            </a:r>
            <a:r>
              <a:rPr lang="en-US" sz="2000" b="1" dirty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latin typeface="American Typewriter"/>
                <a:cs typeface="American Typewriter"/>
              </a:rPr>
              <a:t>, Mersin, Turkey</a:t>
            </a:r>
          </a:p>
          <a:p>
            <a:pPr algn="ctr" eaLnBrk="1" hangingPunct="1">
              <a:defRPr/>
            </a:pPr>
            <a:r>
              <a:rPr lang="en-US" sz="2000" b="1" dirty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latin typeface="American Typewriter"/>
                <a:cs typeface="American Typewriter"/>
              </a:rPr>
              <a:t>(2) Italian National Agency For New Technologies, </a:t>
            </a:r>
          </a:p>
          <a:p>
            <a:pPr algn="ctr" eaLnBrk="1" hangingPunct="1">
              <a:defRPr/>
            </a:pPr>
            <a:r>
              <a:rPr lang="en-US" sz="2000" b="1" dirty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latin typeface="American Typewriter"/>
                <a:cs typeface="American Typewriter"/>
              </a:rPr>
              <a:t>Energy And Sustainable Economic Development </a:t>
            </a:r>
          </a:p>
          <a:p>
            <a:pPr algn="ctr" eaLnBrk="1" hangingPunct="1">
              <a:defRPr/>
            </a:pPr>
            <a:r>
              <a:rPr lang="en-US" sz="2000" b="1" dirty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latin typeface="American Typewriter"/>
                <a:cs typeface="American Typewriter"/>
              </a:rPr>
              <a:t>(ENEA-UTMEA), Rome, Italy</a:t>
            </a:r>
          </a:p>
          <a:p>
            <a:pPr algn="ctr" eaLnBrk="1" hangingPunct="1">
              <a:defRPr/>
            </a:pPr>
            <a:endParaRPr lang="en-US" sz="2000" b="1" cap="all" dirty="0">
              <a:ln w="0"/>
              <a:gradFill flip="none">
                <a:gsLst>
                  <a:gs pos="0">
                    <a:schemeClr val="accent1">
                      <a:tint val="75000"/>
                      <a:shade val="75000"/>
                      <a:satMod val="170000"/>
                    </a:schemeClr>
                  </a:gs>
                  <a:gs pos="49000">
                    <a:schemeClr val="accent1">
                      <a:tint val="88000"/>
                      <a:shade val="65000"/>
                      <a:satMod val="172000"/>
                    </a:schemeClr>
                  </a:gs>
                  <a:gs pos="50000">
                    <a:schemeClr val="accent1">
                      <a:shade val="65000"/>
                      <a:satMod val="130000"/>
                    </a:schemeClr>
                  </a:gs>
                  <a:gs pos="92000">
                    <a:schemeClr val="accent1">
                      <a:shade val="50000"/>
                      <a:satMod val="120000"/>
                    </a:schemeClr>
                  </a:gs>
                  <a:gs pos="100000">
                    <a:schemeClr val="accent1">
                      <a:shade val="48000"/>
                      <a:satMod val="120000"/>
                    </a:schemeClr>
                  </a:gs>
                </a:gsLst>
                <a:lin ang="5400000"/>
              </a:gradFill>
              <a:effectLst>
                <a:reflection blurRad="12700" stA="50000" endPos="50000" dist="5000" dir="5400000" sy="-100000" rotWithShape="0"/>
              </a:effectLst>
              <a:latin typeface="American Typewriter"/>
              <a:cs typeface="American Typewriter"/>
            </a:endParaRPr>
          </a:p>
          <a:p>
            <a:pPr algn="ctr" eaLnBrk="1" hangingPunct="1">
              <a:defRPr/>
            </a:pPr>
            <a:endParaRPr lang="en-GB" sz="2000" b="1" cap="all" dirty="0">
              <a:ln w="0"/>
              <a:gradFill flip="none">
                <a:gsLst>
                  <a:gs pos="0">
                    <a:schemeClr val="accent1">
                      <a:tint val="75000"/>
                      <a:shade val="75000"/>
                      <a:satMod val="170000"/>
                    </a:schemeClr>
                  </a:gs>
                  <a:gs pos="49000">
                    <a:schemeClr val="accent1">
                      <a:tint val="88000"/>
                      <a:shade val="65000"/>
                      <a:satMod val="172000"/>
                    </a:schemeClr>
                  </a:gs>
                  <a:gs pos="50000">
                    <a:schemeClr val="accent1">
                      <a:shade val="65000"/>
                      <a:satMod val="130000"/>
                    </a:schemeClr>
                  </a:gs>
                  <a:gs pos="92000">
                    <a:schemeClr val="accent1">
                      <a:shade val="50000"/>
                      <a:satMod val="120000"/>
                    </a:schemeClr>
                  </a:gs>
                  <a:gs pos="100000">
                    <a:schemeClr val="accent1">
                      <a:shade val="48000"/>
                      <a:satMod val="120000"/>
                    </a:schemeClr>
                  </a:gs>
                </a:gsLst>
                <a:lin ang="5400000"/>
              </a:gradFill>
              <a:effectLst>
                <a:reflection blurRad="12700" stA="50000" endPos="50000" dist="5000" dir="5400000" sy="-100000" rotWithShape="0"/>
              </a:effectLst>
              <a:latin typeface="American Typewriter"/>
              <a:cs typeface="American Typewriter"/>
            </a:endParaRPr>
          </a:p>
          <a:p>
            <a:pPr algn="ctr" eaLnBrk="1">
              <a:lnSpc>
                <a:spcPct val="93000"/>
              </a:lnSpc>
              <a:buClr>
                <a:srgbClr val="000000"/>
              </a:buClr>
              <a:buSzPct val="45000"/>
              <a:defRPr/>
            </a:pPr>
            <a:endParaRPr lang="en-US" sz="2000" b="1" cap="all" dirty="0">
              <a:ln w="0"/>
              <a:gradFill flip="none">
                <a:gsLst>
                  <a:gs pos="0">
                    <a:schemeClr val="accent1">
                      <a:tint val="75000"/>
                      <a:shade val="75000"/>
                      <a:satMod val="170000"/>
                    </a:schemeClr>
                  </a:gs>
                  <a:gs pos="49000">
                    <a:schemeClr val="accent1">
                      <a:tint val="88000"/>
                      <a:shade val="65000"/>
                      <a:satMod val="172000"/>
                    </a:schemeClr>
                  </a:gs>
                  <a:gs pos="50000">
                    <a:schemeClr val="accent1">
                      <a:shade val="65000"/>
                      <a:satMod val="130000"/>
                    </a:schemeClr>
                  </a:gs>
                  <a:gs pos="92000">
                    <a:schemeClr val="accent1">
                      <a:shade val="50000"/>
                      <a:satMod val="120000"/>
                    </a:schemeClr>
                  </a:gs>
                  <a:gs pos="100000">
                    <a:schemeClr val="accent1">
                      <a:shade val="48000"/>
                      <a:satMod val="120000"/>
                    </a:schemeClr>
                  </a:gs>
                </a:gsLst>
                <a:lin ang="5400000"/>
              </a:gradFill>
              <a:effectLst>
                <a:reflection blurRad="12700" stA="50000" endPos="50000" dist="5000" dir="5400000" sy="-100000" rotWithShape="0"/>
              </a:effectLst>
              <a:cs typeface="Lucida Sans Unicode" charset="0"/>
            </a:endParaRPr>
          </a:p>
        </p:txBody>
      </p:sp>
      <p:pic>
        <p:nvPicPr>
          <p:cNvPr id="16388" name="Picture 8" descr="http://www.ims.metu.edu.tr/LamasYazOkulu/images/ims_logo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6264" y="4511676"/>
            <a:ext cx="1068387" cy="1020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9" name="Picture 10" descr="http://www.ims.metu.edu.tr/LamasYazOkulu/images/metu_logo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8464" y="4513264"/>
            <a:ext cx="1100137" cy="985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-5080000" y="-7114473"/>
            <a:ext cx="2286000" cy="3170099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defRPr/>
            </a:pPr>
            <a:r>
              <a:rPr lang="tr-TR" sz="2000" b="1" dirty="0" err="1">
                <a:ln w="12700">
                  <a:solidFill>
                    <a:srgbClr val="000000">
                      <a:satMod val="155000"/>
                    </a:srgbClr>
                  </a:solidFill>
                  <a:prstDash val="solid"/>
                </a:ln>
                <a:solidFill>
                  <a:srgbClr val="808080">
                    <a:tint val="85000"/>
                    <a:satMod val="155000"/>
                  </a:srgb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"/>
                <a:ea typeface="Arial"/>
                <a:cs typeface="Arial"/>
              </a:rPr>
              <a:t>Strait</a:t>
            </a:r>
            <a:r>
              <a:rPr lang="tr-TR" sz="2000" b="1" dirty="0">
                <a:ln w="12700">
                  <a:solidFill>
                    <a:srgbClr val="000000">
                      <a:satMod val="155000"/>
                    </a:srgbClr>
                  </a:solidFill>
                  <a:prstDash val="solid"/>
                </a:ln>
                <a:solidFill>
                  <a:srgbClr val="808080">
                    <a:tint val="85000"/>
                    <a:satMod val="155000"/>
                  </a:srgb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"/>
                <a:ea typeface="Arial"/>
                <a:cs typeface="Arial"/>
              </a:rPr>
              <a:t> Dynamics: A </a:t>
            </a:r>
            <a:r>
              <a:rPr lang="tr-TR" sz="2000" b="1" dirty="0" err="1">
                <a:ln w="12700">
                  <a:solidFill>
                    <a:srgbClr val="000000">
                      <a:satMod val="155000"/>
                    </a:srgbClr>
                  </a:solidFill>
                  <a:prstDash val="solid"/>
                </a:ln>
                <a:solidFill>
                  <a:srgbClr val="808080">
                    <a:tint val="85000"/>
                    <a:satMod val="155000"/>
                  </a:srgb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"/>
                <a:ea typeface="Arial"/>
                <a:cs typeface="Arial"/>
              </a:rPr>
              <a:t>high-energy</a:t>
            </a:r>
            <a:r>
              <a:rPr lang="tr-TR" sz="2000" b="1" dirty="0">
                <a:ln w="12700">
                  <a:solidFill>
                    <a:srgbClr val="000000">
                      <a:satMod val="155000"/>
                    </a:srgbClr>
                  </a:solidFill>
                  <a:prstDash val="solid"/>
                </a:ln>
                <a:solidFill>
                  <a:srgbClr val="808080">
                    <a:tint val="85000"/>
                    <a:satMod val="155000"/>
                  </a:srgb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"/>
                <a:ea typeface="Arial"/>
                <a:cs typeface="Arial"/>
              </a:rPr>
              <a:t> </a:t>
            </a:r>
            <a:r>
              <a:rPr lang="tr-TR" sz="2000" b="1" dirty="0" err="1">
                <a:ln w="12700">
                  <a:solidFill>
                    <a:srgbClr val="000000">
                      <a:satMod val="155000"/>
                    </a:srgbClr>
                  </a:solidFill>
                  <a:prstDash val="solid"/>
                </a:ln>
                <a:solidFill>
                  <a:srgbClr val="808080">
                    <a:tint val="85000"/>
                    <a:satMod val="155000"/>
                  </a:srgb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"/>
                <a:ea typeface="Arial"/>
                <a:cs typeface="Arial"/>
              </a:rPr>
              <a:t>coastal</a:t>
            </a:r>
            <a:r>
              <a:rPr lang="tr-TR" sz="2000" b="1" dirty="0">
                <a:ln w="12700">
                  <a:solidFill>
                    <a:srgbClr val="000000">
                      <a:satMod val="155000"/>
                    </a:srgbClr>
                  </a:solidFill>
                  <a:prstDash val="solid"/>
                </a:ln>
                <a:solidFill>
                  <a:srgbClr val="808080">
                    <a:tint val="85000"/>
                    <a:satMod val="155000"/>
                  </a:srgb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"/>
                <a:ea typeface="Arial"/>
                <a:cs typeface="Arial"/>
              </a:rPr>
              <a:t> </a:t>
            </a:r>
            <a:r>
              <a:rPr lang="tr-TR" sz="2000" b="1" dirty="0" err="1">
                <a:ln w="12700">
                  <a:solidFill>
                    <a:srgbClr val="000000">
                      <a:satMod val="155000"/>
                    </a:srgbClr>
                  </a:solidFill>
                  <a:prstDash val="solid"/>
                </a:ln>
                <a:solidFill>
                  <a:srgbClr val="808080">
                    <a:tint val="85000"/>
                    <a:satMod val="155000"/>
                  </a:srgb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"/>
                <a:ea typeface="Arial"/>
                <a:cs typeface="Arial"/>
              </a:rPr>
              <a:t>ocean</a:t>
            </a:r>
            <a:r>
              <a:rPr lang="tr-TR" sz="2000" b="1" dirty="0">
                <a:ln w="12700">
                  <a:solidFill>
                    <a:srgbClr val="000000">
                      <a:satMod val="155000"/>
                    </a:srgbClr>
                  </a:solidFill>
                  <a:prstDash val="solid"/>
                </a:ln>
                <a:solidFill>
                  <a:srgbClr val="808080">
                    <a:tint val="85000"/>
                    <a:satMod val="155000"/>
                  </a:srgb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"/>
                <a:ea typeface="Arial"/>
                <a:cs typeface="Arial"/>
              </a:rPr>
              <a:t> </a:t>
            </a:r>
            <a:r>
              <a:rPr lang="tr-TR" sz="2000" b="1" dirty="0" err="1">
                <a:ln w="12700">
                  <a:solidFill>
                    <a:srgbClr val="000000">
                      <a:satMod val="155000"/>
                    </a:srgbClr>
                  </a:solidFill>
                  <a:prstDash val="solid"/>
                </a:ln>
                <a:solidFill>
                  <a:srgbClr val="808080">
                    <a:tint val="85000"/>
                    <a:satMod val="155000"/>
                  </a:srgb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"/>
                <a:ea typeface="Arial"/>
                <a:cs typeface="Arial"/>
              </a:rPr>
              <a:t>environment</a:t>
            </a:r>
            <a:r>
              <a:rPr lang="tr-TR" sz="2000" b="1" dirty="0">
                <a:ln w="12700">
                  <a:solidFill>
                    <a:srgbClr val="000000">
                      <a:satMod val="155000"/>
                    </a:srgbClr>
                  </a:solidFill>
                  <a:prstDash val="solid"/>
                </a:ln>
                <a:solidFill>
                  <a:srgbClr val="808080">
                    <a:tint val="85000"/>
                    <a:satMod val="155000"/>
                  </a:srgb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"/>
                <a:ea typeface="Arial"/>
                <a:cs typeface="Arial"/>
              </a:rPr>
              <a:t>, </a:t>
            </a:r>
            <a:r>
              <a:rPr lang="tr-TR" sz="2000" b="1" dirty="0" err="1">
                <a:ln w="12700">
                  <a:solidFill>
                    <a:srgbClr val="000000">
                      <a:satMod val="155000"/>
                    </a:srgbClr>
                  </a:solidFill>
                  <a:prstDash val="solid"/>
                </a:ln>
                <a:solidFill>
                  <a:srgbClr val="808080">
                    <a:tint val="85000"/>
                    <a:satMod val="155000"/>
                  </a:srgb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"/>
                <a:ea typeface="Arial"/>
                <a:cs typeface="Arial"/>
              </a:rPr>
              <a:t>types</a:t>
            </a:r>
            <a:r>
              <a:rPr lang="tr-TR" sz="2000" b="1" dirty="0">
                <a:ln w="12700">
                  <a:solidFill>
                    <a:srgbClr val="000000">
                      <a:satMod val="155000"/>
                    </a:srgbClr>
                  </a:solidFill>
                  <a:prstDash val="solid"/>
                </a:ln>
                <a:solidFill>
                  <a:srgbClr val="808080">
                    <a:tint val="85000"/>
                    <a:satMod val="155000"/>
                  </a:srgb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"/>
                <a:ea typeface="Arial"/>
                <a:cs typeface="Arial"/>
              </a:rPr>
              <a:t> of </a:t>
            </a:r>
            <a:r>
              <a:rPr lang="tr-TR" sz="2000" b="1" dirty="0" err="1">
                <a:ln w="12700">
                  <a:solidFill>
                    <a:srgbClr val="000000">
                      <a:satMod val="155000"/>
                    </a:srgbClr>
                  </a:solidFill>
                  <a:prstDash val="solid"/>
                </a:ln>
                <a:solidFill>
                  <a:srgbClr val="808080">
                    <a:tint val="85000"/>
                    <a:satMod val="155000"/>
                  </a:srgb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"/>
                <a:ea typeface="Arial"/>
                <a:cs typeface="Arial"/>
              </a:rPr>
              <a:t>behaviour</a:t>
            </a:r>
            <a:r>
              <a:rPr lang="tr-TR" sz="2000" b="1" dirty="0">
                <a:ln w="12700">
                  <a:solidFill>
                    <a:srgbClr val="000000">
                      <a:satMod val="155000"/>
                    </a:srgbClr>
                  </a:solidFill>
                  <a:prstDash val="solid"/>
                </a:ln>
                <a:solidFill>
                  <a:srgbClr val="808080">
                    <a:tint val="85000"/>
                    <a:satMod val="155000"/>
                  </a:srgb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"/>
                <a:ea typeface="Arial"/>
                <a:cs typeface="Arial"/>
              </a:rPr>
              <a:t>, </a:t>
            </a:r>
            <a:r>
              <a:rPr lang="tr-TR" sz="2000" b="1" dirty="0" err="1">
                <a:ln w="12700">
                  <a:solidFill>
                    <a:srgbClr val="000000">
                      <a:satMod val="155000"/>
                    </a:srgbClr>
                  </a:solidFill>
                  <a:prstDash val="solid"/>
                </a:ln>
                <a:solidFill>
                  <a:srgbClr val="808080">
                    <a:tint val="85000"/>
                    <a:satMod val="155000"/>
                  </a:srgb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"/>
                <a:ea typeface="Arial"/>
                <a:cs typeface="Arial"/>
              </a:rPr>
              <a:t>fluxes</a:t>
            </a:r>
            <a:r>
              <a:rPr lang="tr-TR" sz="2000" b="1" dirty="0">
                <a:ln w="12700">
                  <a:solidFill>
                    <a:srgbClr val="000000">
                      <a:satMod val="155000"/>
                    </a:srgbClr>
                  </a:solidFill>
                  <a:prstDash val="solid"/>
                </a:ln>
                <a:solidFill>
                  <a:srgbClr val="808080">
                    <a:tint val="85000"/>
                    <a:satMod val="155000"/>
                  </a:srgb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"/>
                <a:ea typeface="Arial"/>
                <a:cs typeface="Arial"/>
              </a:rPr>
              <a:t>, </a:t>
            </a:r>
            <a:r>
              <a:rPr lang="tr-TR" sz="2000" b="1" dirty="0" err="1">
                <a:ln w="12700">
                  <a:solidFill>
                    <a:srgbClr val="000000">
                      <a:satMod val="155000"/>
                    </a:srgbClr>
                  </a:solidFill>
                  <a:prstDash val="solid"/>
                </a:ln>
                <a:solidFill>
                  <a:srgbClr val="808080">
                    <a:tint val="85000"/>
                    <a:satMod val="155000"/>
                  </a:srgb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"/>
                <a:ea typeface="Arial"/>
                <a:cs typeface="Arial"/>
              </a:rPr>
              <a:t>energetics</a:t>
            </a:r>
            <a:r>
              <a:rPr lang="tr-TR" sz="2000" b="1" dirty="0">
                <a:ln w="12700">
                  <a:solidFill>
                    <a:srgbClr val="000000">
                      <a:satMod val="155000"/>
                    </a:srgbClr>
                  </a:solidFill>
                  <a:prstDash val="solid"/>
                </a:ln>
                <a:solidFill>
                  <a:srgbClr val="808080">
                    <a:tint val="85000"/>
                    <a:satMod val="155000"/>
                  </a:srgb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"/>
                <a:ea typeface="Arial"/>
                <a:cs typeface="Arial"/>
              </a:rPr>
              <a:t>, </a:t>
            </a:r>
            <a:r>
              <a:rPr lang="tr-TR" sz="2000" b="1" dirty="0" err="1">
                <a:ln w="12700">
                  <a:solidFill>
                    <a:srgbClr val="000000">
                      <a:satMod val="155000"/>
                    </a:srgbClr>
                  </a:solidFill>
                  <a:prstDash val="solid"/>
                </a:ln>
                <a:solidFill>
                  <a:srgbClr val="808080">
                    <a:tint val="85000"/>
                    <a:satMod val="155000"/>
                  </a:srgb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"/>
                <a:ea typeface="Arial"/>
                <a:cs typeface="Arial"/>
              </a:rPr>
              <a:t>impacts</a:t>
            </a:r>
            <a:r>
              <a:rPr lang="tr-TR" sz="2000" b="1" dirty="0">
                <a:ln w="12700">
                  <a:solidFill>
                    <a:srgbClr val="000000">
                      <a:satMod val="155000"/>
                    </a:srgbClr>
                  </a:solidFill>
                  <a:prstDash val="solid"/>
                </a:ln>
                <a:solidFill>
                  <a:srgbClr val="808080">
                    <a:tint val="85000"/>
                    <a:satMod val="155000"/>
                  </a:srgb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"/>
                <a:ea typeface="Arial"/>
                <a:cs typeface="Arial"/>
              </a:rPr>
              <a:t>, </a:t>
            </a:r>
            <a:r>
              <a:rPr lang="tr-TR" sz="2000" b="1" dirty="0" err="1">
                <a:ln w="12700">
                  <a:solidFill>
                    <a:srgbClr val="000000">
                      <a:satMod val="155000"/>
                    </a:srgbClr>
                  </a:solidFill>
                  <a:prstDash val="solid"/>
                </a:ln>
                <a:solidFill>
                  <a:srgbClr val="808080">
                    <a:tint val="85000"/>
                    <a:satMod val="155000"/>
                  </a:srgb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"/>
                <a:ea typeface="Arial"/>
                <a:cs typeface="Arial"/>
              </a:rPr>
              <a:t>based</a:t>
            </a:r>
            <a:r>
              <a:rPr lang="tr-TR" sz="2000" b="1" dirty="0">
                <a:ln w="12700">
                  <a:solidFill>
                    <a:srgbClr val="000000">
                      <a:satMod val="155000"/>
                    </a:srgbClr>
                  </a:solidFill>
                  <a:prstDash val="solid"/>
                </a:ln>
                <a:solidFill>
                  <a:srgbClr val="808080">
                    <a:tint val="85000"/>
                    <a:satMod val="155000"/>
                  </a:srgb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"/>
                <a:ea typeface="Arial"/>
                <a:cs typeface="Arial"/>
              </a:rPr>
              <a:t> on </a:t>
            </a:r>
            <a:r>
              <a:rPr lang="tr-TR" sz="2000" b="1" dirty="0" err="1">
                <a:ln w="12700">
                  <a:solidFill>
                    <a:srgbClr val="000000">
                      <a:satMod val="155000"/>
                    </a:srgbClr>
                  </a:solidFill>
                  <a:prstDash val="solid"/>
                </a:ln>
                <a:solidFill>
                  <a:srgbClr val="808080">
                    <a:tint val="85000"/>
                    <a:satMod val="155000"/>
                  </a:srgb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"/>
                <a:ea typeface="Arial"/>
                <a:cs typeface="Arial"/>
              </a:rPr>
              <a:t>case</a:t>
            </a:r>
            <a:r>
              <a:rPr lang="tr-TR" sz="2000" b="1" dirty="0">
                <a:ln w="12700">
                  <a:solidFill>
                    <a:srgbClr val="000000">
                      <a:satMod val="155000"/>
                    </a:srgbClr>
                  </a:solidFill>
                  <a:prstDash val="solid"/>
                </a:ln>
                <a:solidFill>
                  <a:srgbClr val="808080">
                    <a:tint val="85000"/>
                    <a:satMod val="155000"/>
                  </a:srgb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"/>
                <a:ea typeface="Arial"/>
                <a:cs typeface="Arial"/>
              </a:rPr>
              <a:t> </a:t>
            </a:r>
            <a:r>
              <a:rPr lang="tr-TR" sz="2000" b="1" dirty="0" err="1">
                <a:ln w="12700">
                  <a:solidFill>
                    <a:srgbClr val="000000">
                      <a:satMod val="155000"/>
                    </a:srgbClr>
                  </a:solidFill>
                  <a:prstDash val="solid"/>
                </a:ln>
                <a:solidFill>
                  <a:srgbClr val="808080">
                    <a:tint val="85000"/>
                    <a:satMod val="155000"/>
                  </a:srgb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"/>
                <a:ea typeface="Arial"/>
                <a:cs typeface="Arial"/>
              </a:rPr>
              <a:t>studies</a:t>
            </a:r>
            <a:endParaRPr lang="en-US" sz="2000" b="1" dirty="0">
              <a:ln w="12700">
                <a:solidFill>
                  <a:srgbClr val="000000">
                    <a:satMod val="155000"/>
                  </a:srgbClr>
                </a:solidFill>
                <a:prstDash val="solid"/>
              </a:ln>
              <a:solidFill>
                <a:srgbClr val="808080">
                  <a:tint val="85000"/>
                  <a:satMod val="155000"/>
                </a:srgb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Arial"/>
              <a:ea typeface="Arial"/>
              <a:cs typeface="Arial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8951" y="6261100"/>
            <a:ext cx="1516063" cy="458788"/>
          </a:xfrm>
          <a:prstGeom prst="rect">
            <a:avLst/>
          </a:prstGeom>
          <a:noFill/>
          <a:ln>
            <a:noFill/>
          </a:ln>
          <a:effectLst>
            <a:outerShdw blurRad="50800" dist="38100" dir="5400000" algn="t" rotWithShape="0">
              <a:srgbClr val="000000">
                <a:alpha val="39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4446046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ed_03_final_30fps_ipod.m4v">
            <a:hlinkClick r:id="" action="ppaction://media"/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5013" y="1195388"/>
            <a:ext cx="812800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4" name="Rectangle 2"/>
          <p:cNvSpPr>
            <a:spLocks noChangeArrowheads="1"/>
          </p:cNvSpPr>
          <p:nvPr/>
        </p:nvSpPr>
        <p:spPr bwMode="auto">
          <a:xfrm>
            <a:off x="4406900" y="363539"/>
            <a:ext cx="35433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 b="1">
                <a:solidFill>
                  <a:srgbClr val="FF0000"/>
                </a:solidFill>
              </a:rPr>
              <a:t>MEDITERRANEAN EDDIES AND JETS</a:t>
            </a:r>
            <a:endParaRPr lang="en-US" altLang="en-US" sz="1800"/>
          </a:p>
        </p:txBody>
      </p:sp>
    </p:spTree>
    <p:extLst>
      <p:ext uri="{BB962C8B-B14F-4D97-AF65-F5344CB8AC3E}">
        <p14:creationId xmlns:p14="http://schemas.microsoft.com/office/powerpoint/2010/main" val="318188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1"/>
          <p:cNvSpPr>
            <a:spLocks noChangeArrowheads="1"/>
          </p:cNvSpPr>
          <p:nvPr/>
        </p:nvSpPr>
        <p:spPr bwMode="auto">
          <a:xfrm>
            <a:off x="3933826" y="179388"/>
            <a:ext cx="44291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 b="1">
                <a:solidFill>
                  <a:srgbClr val="FF0000"/>
                </a:solidFill>
              </a:rPr>
              <a:t>LAGRANGIAN COHERENT STRUCTURES (LCS)</a:t>
            </a:r>
            <a:endParaRPr lang="en-US" altLang="en-US" sz="1800"/>
          </a:p>
        </p:txBody>
      </p:sp>
      <p:pic>
        <p:nvPicPr>
          <p:cNvPr id="24578" name="Picture 2" descr="manifold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1" y="741364"/>
            <a:ext cx="5419725" cy="396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79" name="Picture 3" descr="day_50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4000" y="741364"/>
            <a:ext cx="4064000" cy="4751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0" name="Picture 4" descr="fsle_small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0375" y="4845050"/>
            <a:ext cx="2381250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81" name="TextBox 5"/>
          <p:cNvSpPr txBox="1">
            <a:spLocks noChangeArrowheads="1"/>
          </p:cNvSpPr>
          <p:nvPr/>
        </p:nvSpPr>
        <p:spPr bwMode="auto">
          <a:xfrm>
            <a:off x="4278314" y="5786439"/>
            <a:ext cx="232568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/>
              <a:t>Hyperbolic trajectories</a:t>
            </a:r>
          </a:p>
        </p:txBody>
      </p:sp>
      <p:sp>
        <p:nvSpPr>
          <p:cNvPr id="24582" name="TextBox 6"/>
          <p:cNvSpPr txBox="1">
            <a:spLocks noChangeArrowheads="1"/>
          </p:cNvSpPr>
          <p:nvPr/>
        </p:nvSpPr>
        <p:spPr bwMode="auto">
          <a:xfrm>
            <a:off x="4513264" y="5006976"/>
            <a:ext cx="173037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/>
              <a:t>Detection of </a:t>
            </a:r>
          </a:p>
          <a:p>
            <a:pPr eaLnBrk="1" hangingPunct="1"/>
            <a:r>
              <a:rPr lang="en-US" altLang="en-US" sz="1800"/>
              <a:t>stable manifolds</a:t>
            </a:r>
          </a:p>
        </p:txBody>
      </p:sp>
    </p:spTree>
    <p:extLst>
      <p:ext uri="{BB962C8B-B14F-4D97-AF65-F5344CB8AC3E}">
        <p14:creationId xmlns:p14="http://schemas.microsoft.com/office/powerpoint/2010/main" val="554140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1" name="Picture 1" descr="kalnay2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8521700" cy="684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2" name="Rectangle 2"/>
          <p:cNvSpPr>
            <a:spLocks noChangeArrowheads="1"/>
          </p:cNvSpPr>
          <p:nvPr/>
        </p:nvSpPr>
        <p:spPr bwMode="auto">
          <a:xfrm>
            <a:off x="3738564" y="547689"/>
            <a:ext cx="44291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 b="1">
                <a:solidFill>
                  <a:srgbClr val="FF0000"/>
                </a:solidFill>
              </a:rPr>
              <a:t>FORECAST SKILL INCREASE OVER THE YEARS</a:t>
            </a:r>
            <a:endParaRPr lang="en-US" altLang="en-US" sz="1800"/>
          </a:p>
        </p:txBody>
      </p:sp>
    </p:spTree>
    <p:extLst>
      <p:ext uri="{BB962C8B-B14F-4D97-AF65-F5344CB8AC3E}">
        <p14:creationId xmlns:p14="http://schemas.microsoft.com/office/powerpoint/2010/main" val="1956962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5" name="Picture 1" descr="hay-future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0614" y="1123950"/>
            <a:ext cx="8307387" cy="573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26" name="Picture 2" descr="hay-future0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-41275"/>
            <a:ext cx="1911350" cy="2314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27" name="Rectangle 3"/>
          <p:cNvSpPr>
            <a:spLocks noChangeArrowheads="1"/>
          </p:cNvSpPr>
          <p:nvPr/>
        </p:nvSpPr>
        <p:spPr bwMode="auto">
          <a:xfrm>
            <a:off x="4954589" y="617539"/>
            <a:ext cx="286543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 b="1">
                <a:solidFill>
                  <a:srgbClr val="FF0000"/>
                </a:solidFill>
              </a:rPr>
              <a:t>EARTH’S CLIMATE HISTORY</a:t>
            </a:r>
            <a:endParaRPr lang="en-US" altLang="en-US" sz="1800"/>
          </a:p>
        </p:txBody>
      </p:sp>
    </p:spTree>
    <p:extLst>
      <p:ext uri="{BB962C8B-B14F-4D97-AF65-F5344CB8AC3E}">
        <p14:creationId xmlns:p14="http://schemas.microsoft.com/office/powerpoint/2010/main" val="1956465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49" name="Picture 1" descr="Weninger2009-1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5225" y="0"/>
            <a:ext cx="7042150" cy="370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0" name="Picture 2" descr="Weninger2009-3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3375" y="3695700"/>
            <a:ext cx="4641850" cy="316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51" name="Rectangle 3"/>
          <p:cNvSpPr>
            <a:spLocks noChangeArrowheads="1"/>
          </p:cNvSpPr>
          <p:nvPr/>
        </p:nvSpPr>
        <p:spPr bwMode="auto">
          <a:xfrm>
            <a:off x="7727950" y="4079876"/>
            <a:ext cx="2851150" cy="230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 b="1">
                <a:solidFill>
                  <a:srgbClr val="FF0000"/>
                </a:solidFill>
              </a:rPr>
              <a:t>RAPID CLIMATE CHANGE</a:t>
            </a:r>
          </a:p>
          <a:p>
            <a:pPr eaLnBrk="1" hangingPunct="1"/>
            <a:r>
              <a:rPr lang="en-US" altLang="en-US" sz="1800" b="1">
                <a:solidFill>
                  <a:srgbClr val="FF0000"/>
                </a:solidFill>
              </a:rPr>
              <a:t>(RCC)</a:t>
            </a:r>
          </a:p>
          <a:p>
            <a:pPr eaLnBrk="1" hangingPunct="1"/>
            <a:r>
              <a:rPr lang="en-US" altLang="en-US" sz="1800" b="1">
                <a:solidFill>
                  <a:srgbClr val="FF0000"/>
                </a:solidFill>
              </a:rPr>
              <a:t>IN THE EASTERN</a:t>
            </a:r>
          </a:p>
          <a:p>
            <a:pPr eaLnBrk="1" hangingPunct="1"/>
            <a:r>
              <a:rPr lang="en-US" altLang="en-US" sz="1800" b="1">
                <a:solidFill>
                  <a:srgbClr val="FF0000"/>
                </a:solidFill>
              </a:rPr>
              <a:t>MEDITERRANEAN</a:t>
            </a:r>
          </a:p>
          <a:p>
            <a:pPr eaLnBrk="1" hangingPunct="1"/>
            <a:r>
              <a:rPr lang="en-US" altLang="en-US" sz="1800" b="1">
                <a:solidFill>
                  <a:srgbClr val="FF0000"/>
                </a:solidFill>
              </a:rPr>
              <a:t>(Weninger et al., 2009)</a:t>
            </a:r>
          </a:p>
          <a:p>
            <a:pPr eaLnBrk="1" hangingPunct="1"/>
            <a:endParaRPr lang="en-US" altLang="en-US" sz="1800" b="1">
              <a:solidFill>
                <a:srgbClr val="FF0000"/>
              </a:solidFill>
            </a:endParaRPr>
          </a:p>
          <a:p>
            <a:pPr eaLnBrk="1" hangingPunct="1"/>
            <a:endParaRPr lang="en-US" altLang="en-US" sz="1800" b="1">
              <a:solidFill>
                <a:srgbClr val="FF0000"/>
              </a:solidFill>
            </a:endParaRPr>
          </a:p>
          <a:p>
            <a:pPr eaLnBrk="1" hangingPunct="1"/>
            <a:r>
              <a:rPr lang="en-US" altLang="en-US" sz="1800" b="1">
                <a:solidFill>
                  <a:srgbClr val="FF0000"/>
                </a:solidFill>
              </a:rPr>
              <a:t>ÇATALHÖYÜK</a:t>
            </a:r>
            <a:endParaRPr lang="en-US" altLang="en-US" sz="1800"/>
          </a:p>
        </p:txBody>
      </p:sp>
    </p:spTree>
    <p:extLst>
      <p:ext uri="{BB962C8B-B14F-4D97-AF65-F5344CB8AC3E}">
        <p14:creationId xmlns:p14="http://schemas.microsoft.com/office/powerpoint/2010/main" val="41080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3" name="Picture 1" descr="Weninger2009-2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3125" y="2598738"/>
            <a:ext cx="7556500" cy="398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74" name="Rectangle 2"/>
          <p:cNvSpPr>
            <a:spLocks noChangeArrowheads="1"/>
          </p:cNvSpPr>
          <p:nvPr/>
        </p:nvSpPr>
        <p:spPr bwMode="auto">
          <a:xfrm>
            <a:off x="2143125" y="158751"/>
            <a:ext cx="2851150" cy="230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 b="1">
                <a:solidFill>
                  <a:srgbClr val="FF0000"/>
                </a:solidFill>
              </a:rPr>
              <a:t>RAPID CLIMATE CHANGE</a:t>
            </a:r>
          </a:p>
          <a:p>
            <a:pPr eaLnBrk="1" hangingPunct="1"/>
            <a:r>
              <a:rPr lang="en-US" altLang="en-US" sz="1800" b="1">
                <a:solidFill>
                  <a:srgbClr val="FF0000"/>
                </a:solidFill>
              </a:rPr>
              <a:t>(RCC)</a:t>
            </a:r>
          </a:p>
          <a:p>
            <a:pPr eaLnBrk="1" hangingPunct="1"/>
            <a:r>
              <a:rPr lang="en-US" altLang="en-US" sz="1800" b="1">
                <a:solidFill>
                  <a:srgbClr val="FF0000"/>
                </a:solidFill>
              </a:rPr>
              <a:t>IN THE EASTERN</a:t>
            </a:r>
          </a:p>
          <a:p>
            <a:pPr eaLnBrk="1" hangingPunct="1"/>
            <a:r>
              <a:rPr lang="en-US" altLang="en-US" sz="1800" b="1">
                <a:solidFill>
                  <a:srgbClr val="FF0000"/>
                </a:solidFill>
              </a:rPr>
              <a:t>MEDITERRANEAN</a:t>
            </a:r>
          </a:p>
          <a:p>
            <a:pPr eaLnBrk="1" hangingPunct="1"/>
            <a:r>
              <a:rPr lang="en-US" altLang="en-US" sz="1800" b="1">
                <a:solidFill>
                  <a:srgbClr val="FF0000"/>
                </a:solidFill>
              </a:rPr>
              <a:t>(Weninger et al., 2009)</a:t>
            </a:r>
          </a:p>
          <a:p>
            <a:pPr eaLnBrk="1" hangingPunct="1"/>
            <a:endParaRPr lang="en-US" altLang="en-US" sz="1800" b="1">
              <a:solidFill>
                <a:srgbClr val="FF0000"/>
              </a:solidFill>
            </a:endParaRPr>
          </a:p>
          <a:p>
            <a:pPr eaLnBrk="1" hangingPunct="1"/>
            <a:r>
              <a:rPr lang="en-US" altLang="en-US" sz="1800" b="1">
                <a:solidFill>
                  <a:srgbClr val="FF0000"/>
                </a:solidFill>
              </a:rPr>
              <a:t>BOSPHORUS FREEZING EVENTS</a:t>
            </a:r>
          </a:p>
        </p:txBody>
      </p:sp>
      <p:sp>
        <p:nvSpPr>
          <p:cNvPr id="28675" name="TextBox 3"/>
          <p:cNvSpPr txBox="1">
            <a:spLocks noChangeArrowheads="1"/>
          </p:cNvSpPr>
          <p:nvPr/>
        </p:nvSpPr>
        <p:spPr bwMode="auto">
          <a:xfrm>
            <a:off x="6354764" y="1573214"/>
            <a:ext cx="1565275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>
                <a:solidFill>
                  <a:srgbClr val="0000FF"/>
                </a:solidFill>
              </a:rPr>
              <a:t>LITTLE ICE AGE</a:t>
            </a:r>
          </a:p>
          <a:p>
            <a:pPr eaLnBrk="1" hangingPunct="1"/>
            <a:r>
              <a:rPr lang="en-US" altLang="en-US" sz="1800">
                <a:solidFill>
                  <a:srgbClr val="0000FF"/>
                </a:solidFill>
              </a:rPr>
              <a:t>15</a:t>
            </a:r>
            <a:r>
              <a:rPr lang="en-US" altLang="en-US" sz="1800" baseline="30000">
                <a:solidFill>
                  <a:srgbClr val="0000FF"/>
                </a:solidFill>
              </a:rPr>
              <a:t>th</a:t>
            </a:r>
            <a:r>
              <a:rPr lang="en-US" altLang="en-US" sz="1800">
                <a:solidFill>
                  <a:srgbClr val="0000FF"/>
                </a:solidFill>
              </a:rPr>
              <a:t> – 16</a:t>
            </a:r>
            <a:r>
              <a:rPr lang="en-US" altLang="en-US" sz="1800" baseline="30000">
                <a:solidFill>
                  <a:srgbClr val="0000FF"/>
                </a:solidFill>
              </a:rPr>
              <a:t>th</a:t>
            </a:r>
            <a:r>
              <a:rPr lang="en-US" altLang="en-US" sz="1800">
                <a:solidFill>
                  <a:srgbClr val="0000FF"/>
                </a:solidFill>
              </a:rPr>
              <a:t>  </a:t>
            </a:r>
          </a:p>
          <a:p>
            <a:pPr eaLnBrk="1" hangingPunct="1"/>
            <a:r>
              <a:rPr lang="en-US" altLang="en-US" sz="1800">
                <a:solidFill>
                  <a:srgbClr val="0000FF"/>
                </a:solidFill>
              </a:rPr>
              <a:t>centuries AD</a:t>
            </a:r>
          </a:p>
        </p:txBody>
      </p:sp>
    </p:spTree>
    <p:extLst>
      <p:ext uri="{BB962C8B-B14F-4D97-AF65-F5344CB8AC3E}">
        <p14:creationId xmlns:p14="http://schemas.microsoft.com/office/powerpoint/2010/main" val="1102149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egnaposto contenuto 3" descr="Schermata 2015-04-23 alle 09.52.06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4" t="5314" r="9409" b="64575"/>
          <a:stretch/>
        </p:blipFill>
        <p:spPr>
          <a:xfrm>
            <a:off x="47827" y="1585914"/>
            <a:ext cx="12110101" cy="4029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633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0426" y="818451"/>
            <a:ext cx="7078465" cy="529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076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Untitled 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93290" y="0"/>
            <a:ext cx="60102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365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Untitled 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57813" y="111512"/>
            <a:ext cx="8166100" cy="642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690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TextBox 1"/>
          <p:cNvSpPr txBox="1">
            <a:spLocks noChangeArrowheads="1"/>
          </p:cNvSpPr>
          <p:nvPr/>
        </p:nvSpPr>
        <p:spPr bwMode="auto">
          <a:xfrm>
            <a:off x="2241550" y="841375"/>
            <a:ext cx="1857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3" name="Rectangle 2"/>
          <p:cNvSpPr/>
          <p:nvPr/>
        </p:nvSpPr>
        <p:spPr>
          <a:xfrm>
            <a:off x="2022476" y="487364"/>
            <a:ext cx="8253413" cy="5908675"/>
          </a:xfrm>
          <a:prstGeom prst="rect">
            <a:avLst/>
          </a:prstGeom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 b="1">
                <a:solidFill>
                  <a:srgbClr val="FF0000"/>
                </a:solidFill>
              </a:rPr>
              <a:t>THE  FUNDAMENTAL SOURCES OF NONLINEAR BEHAVIOR</a:t>
            </a:r>
          </a:p>
          <a:p>
            <a:pPr eaLnBrk="1" hangingPunct="1"/>
            <a:r>
              <a:rPr lang="en-US" altLang="en-US" sz="1800" b="1">
                <a:solidFill>
                  <a:srgbClr val="FF0000"/>
                </a:solidFill>
              </a:rPr>
              <a:t>LEADING TO “DISORDER” IN THE OCEAN AND THE ATMOSPHERE:</a:t>
            </a:r>
          </a:p>
          <a:p>
            <a:pPr eaLnBrk="1" hangingPunct="1"/>
            <a:endParaRPr lang="en-US" altLang="en-US" sz="1800"/>
          </a:p>
          <a:p>
            <a:pPr eaLnBrk="1" hangingPunct="1"/>
            <a:r>
              <a:rPr lang="en-US" altLang="en-US" sz="1800"/>
              <a:t>Hydrodynamics:</a:t>
            </a:r>
          </a:p>
          <a:p>
            <a:pPr eaLnBrk="1" hangingPunct="1">
              <a:buFontTx/>
              <a:buChar char="-"/>
            </a:pPr>
            <a:r>
              <a:rPr lang="en-US" altLang="en-US" sz="1800"/>
              <a:t>the (Navier-Stokes) equations of fluid dynamics are nonlinear</a:t>
            </a:r>
          </a:p>
          <a:p>
            <a:pPr eaLnBrk="1" hangingPunct="1"/>
            <a:r>
              <a:rPr lang="en-US" altLang="en-US" sz="1800"/>
              <a:t>      advection (~material derivative) , mixing, dissipation</a:t>
            </a:r>
          </a:p>
          <a:p>
            <a:pPr eaLnBrk="1" hangingPunct="1"/>
            <a:r>
              <a:rPr lang="en-US" altLang="en-US" sz="1800"/>
              <a:t>      nonlinear surface, bottom and lateral boundary conditions </a:t>
            </a:r>
          </a:p>
          <a:p>
            <a:pPr eaLnBrk="1" hangingPunct="1">
              <a:buFontTx/>
              <a:buChar char="-"/>
            </a:pPr>
            <a:r>
              <a:rPr lang="en-US" altLang="en-US" sz="1800"/>
              <a:t>inherent instabilities of motion, eddying and meandering</a:t>
            </a:r>
          </a:p>
          <a:p>
            <a:pPr eaLnBrk="1" hangingPunct="1"/>
            <a:r>
              <a:rPr lang="en-US" altLang="en-US" sz="1800"/>
              <a:t>     (wave instability,shear instability, static instability, diffusive-convective instabilities,</a:t>
            </a:r>
          </a:p>
          <a:p>
            <a:pPr eaLnBrk="1" hangingPunct="1"/>
            <a:r>
              <a:rPr lang="en-US" altLang="en-US" sz="1800"/>
              <a:t>     barotropic – baroclinic instability etc.)</a:t>
            </a:r>
          </a:p>
          <a:p>
            <a:pPr eaLnBrk="1" hangingPunct="1">
              <a:buFontTx/>
              <a:buChar char="-"/>
            </a:pPr>
            <a:r>
              <a:rPr lang="en-US" altLang="en-US" sz="1800"/>
              <a:t>transition to turbulence, fully developed turbulence = chaotic flow</a:t>
            </a:r>
          </a:p>
          <a:p>
            <a:pPr eaLnBrk="1" hangingPunct="1">
              <a:buFontTx/>
              <a:buChar char="-"/>
            </a:pPr>
            <a:r>
              <a:rPr lang="en-US" altLang="en-US" sz="1800"/>
              <a:t>nonlinear equation of state – ocean or atmosphere:</a:t>
            </a:r>
          </a:p>
          <a:p>
            <a:pPr eaLnBrk="1" hangingPunct="1"/>
            <a:r>
              <a:rPr lang="en-US" altLang="en-US" sz="1800"/>
              <a:t>     density=f(temperature, salinity) or density=(pressure, temperature)</a:t>
            </a:r>
          </a:p>
          <a:p>
            <a:pPr eaLnBrk="1" hangingPunct="1"/>
            <a:endParaRPr lang="en-US" altLang="en-US" sz="1800"/>
          </a:p>
          <a:p>
            <a:pPr eaLnBrk="1" hangingPunct="1"/>
            <a:r>
              <a:rPr lang="en-US" altLang="en-US" sz="1800"/>
              <a:t>Ecosystem dynamics:</a:t>
            </a:r>
          </a:p>
          <a:p>
            <a:pPr eaLnBrk="1" hangingPunct="1">
              <a:buFontTx/>
              <a:buChar char="-"/>
            </a:pPr>
            <a:r>
              <a:rPr lang="en-US" altLang="en-US" sz="1800"/>
              <a:t>coupled nonlinear or “reactor” equations</a:t>
            </a:r>
          </a:p>
          <a:p>
            <a:pPr eaLnBrk="1" hangingPunct="1"/>
            <a:r>
              <a:rPr lang="en-US" altLang="en-US" sz="1800"/>
              <a:t>     e.g. Lotka – Volterra predator-prey equations </a:t>
            </a:r>
          </a:p>
          <a:p>
            <a:pPr eaLnBrk="1" hangingPunct="1">
              <a:buFontTx/>
              <a:buChar char="-"/>
            </a:pPr>
            <a:r>
              <a:rPr lang="en-US" altLang="en-US" sz="1800"/>
              <a:t>systems with memory and delayed response</a:t>
            </a:r>
          </a:p>
          <a:p>
            <a:pPr eaLnBrk="1" hangingPunct="1">
              <a:buFontTx/>
              <a:buChar char="-"/>
            </a:pPr>
            <a:r>
              <a:rPr lang="en-US" altLang="en-US" sz="1800"/>
              <a:t>built on underlying physics, advection, diffusion, migration, swimming, clustering</a:t>
            </a:r>
          </a:p>
          <a:p>
            <a:pPr eaLnBrk="1" hangingPunct="1">
              <a:buFontTx/>
              <a:buChar char="-"/>
            </a:pPr>
            <a:r>
              <a:rPr lang="en-US" altLang="en-US" sz="1800"/>
              <a:t>turbulence interaction</a:t>
            </a:r>
          </a:p>
          <a:p>
            <a:pPr eaLnBrk="1" hangingPunct="1"/>
            <a:r>
              <a:rPr lang="en-US" altLang="en-US" sz="1800"/>
              <a:t>     e.g. orientation of zooplankton</a:t>
            </a:r>
          </a:p>
        </p:txBody>
      </p:sp>
    </p:spTree>
    <p:extLst>
      <p:ext uri="{BB962C8B-B14F-4D97-AF65-F5344CB8AC3E}">
        <p14:creationId xmlns:p14="http://schemas.microsoft.com/office/powerpoint/2010/main" val="1514671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Untitled 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461641" y="0"/>
            <a:ext cx="4933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688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Untitled 5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26561" y="0"/>
            <a:ext cx="11223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804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Untitled 6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0804" y="0"/>
            <a:ext cx="116173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31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Untitled 7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33058" y="93972"/>
            <a:ext cx="76533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500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1"/>
          <p:cNvSpPr>
            <a:spLocks noChangeArrowheads="1"/>
          </p:cNvSpPr>
          <p:nvPr/>
        </p:nvSpPr>
        <p:spPr bwMode="auto">
          <a:xfrm>
            <a:off x="2865438" y="1443039"/>
            <a:ext cx="6557962" cy="314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 dirty="0">
                <a:solidFill>
                  <a:srgbClr val="FF0000"/>
                </a:solidFill>
              </a:rPr>
              <a:t>SEA STRAITS</a:t>
            </a:r>
          </a:p>
          <a:p>
            <a:pPr eaLnBrk="1" hangingPunct="1"/>
            <a:endParaRPr lang="en-US" altLang="en-US" sz="1800" dirty="0">
              <a:solidFill>
                <a:srgbClr val="FF0000"/>
              </a:solidFill>
            </a:endParaRPr>
          </a:p>
          <a:p>
            <a:pPr eaLnBrk="1" hangingPunct="1"/>
            <a:r>
              <a:rPr lang="en-US" altLang="en-US" sz="1800" dirty="0">
                <a:solidFill>
                  <a:srgbClr val="FF0000"/>
                </a:solidFill>
              </a:rPr>
              <a:t>BOSPHORUS AND DARDANELLES STRAITS IN PARTICULAR</a:t>
            </a:r>
          </a:p>
          <a:p>
            <a:pPr eaLnBrk="1" hangingPunct="1"/>
            <a:endParaRPr lang="en-US" altLang="en-US" sz="1800" dirty="0"/>
          </a:p>
          <a:p>
            <a:pPr eaLnBrk="1" hangingPunct="1"/>
            <a:r>
              <a:rPr lang="en-US" altLang="en-US" sz="1800" dirty="0"/>
              <a:t>Sea straits constitute complex, </a:t>
            </a:r>
            <a:r>
              <a:rPr lang="en-US" altLang="en-US" sz="1800" dirty="0">
                <a:solidFill>
                  <a:srgbClr val="0000FF"/>
                </a:solidFill>
              </a:rPr>
              <a:t>high-energy physical environments </a:t>
            </a:r>
            <a:r>
              <a:rPr lang="en-US" altLang="en-US" sz="1800" dirty="0"/>
              <a:t>with rapid currents, </a:t>
            </a:r>
            <a:r>
              <a:rPr lang="en-US" altLang="en-US" sz="1800" dirty="0">
                <a:solidFill>
                  <a:srgbClr val="0000FF"/>
                </a:solidFill>
              </a:rPr>
              <a:t>hydraulic transitions</a:t>
            </a:r>
            <a:r>
              <a:rPr lang="en-US" altLang="en-US" sz="1800" dirty="0"/>
              <a:t>, </a:t>
            </a:r>
            <a:r>
              <a:rPr lang="en-US" altLang="en-US" sz="1800" dirty="0">
                <a:solidFill>
                  <a:srgbClr val="0000FF"/>
                </a:solidFill>
              </a:rPr>
              <a:t>stratification</a:t>
            </a:r>
            <a:r>
              <a:rPr lang="en-US" altLang="en-US" sz="1800" dirty="0"/>
              <a:t> and </a:t>
            </a:r>
            <a:r>
              <a:rPr lang="en-US" altLang="en-US" sz="1800" dirty="0">
                <a:solidFill>
                  <a:srgbClr val="0000FF"/>
                </a:solidFill>
              </a:rPr>
              <a:t>turbulence</a:t>
            </a:r>
            <a:r>
              <a:rPr lang="en-US" altLang="en-US" sz="1800" dirty="0"/>
              <a:t>, and are controlled strongly by </a:t>
            </a:r>
            <a:r>
              <a:rPr lang="en-US" altLang="en-US" sz="1800" dirty="0">
                <a:solidFill>
                  <a:srgbClr val="0000FF"/>
                </a:solidFill>
              </a:rPr>
              <a:t>geometric constraints</a:t>
            </a:r>
            <a:r>
              <a:rPr lang="en-US" altLang="en-US" sz="1800" dirty="0"/>
              <a:t>, often creating complex </a:t>
            </a:r>
            <a:r>
              <a:rPr lang="en-US" altLang="en-US" sz="1800" dirty="0">
                <a:solidFill>
                  <a:srgbClr val="0000FF"/>
                </a:solidFill>
              </a:rPr>
              <a:t>multi-scale interactions </a:t>
            </a:r>
            <a:r>
              <a:rPr lang="en-US" altLang="en-US" sz="1800" dirty="0"/>
              <a:t>influencing the states of the interconnected basins. A wide range of coupled motions at scales extending from short-term to climatic co-exist and interact in sea straits and their adjacent basins.</a:t>
            </a:r>
          </a:p>
        </p:txBody>
      </p:sp>
    </p:spTree>
    <p:extLst>
      <p:ext uri="{BB962C8B-B14F-4D97-AF65-F5344CB8AC3E}">
        <p14:creationId xmlns:p14="http://schemas.microsoft.com/office/powerpoint/2010/main" val="399508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781175" y="1"/>
            <a:ext cx="8763000" cy="6740525"/>
          </a:xfrm>
          <a:prstGeom prst="rect">
            <a:avLst/>
          </a:prstGeom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 b="1">
                <a:solidFill>
                  <a:srgbClr val="FF0000"/>
                </a:solidFill>
              </a:rPr>
              <a:t>PARTICULAR COMPLEXITY ISSUES AND CONSEQUENCES </a:t>
            </a:r>
          </a:p>
          <a:p>
            <a:pPr eaLnBrk="1" hangingPunct="1"/>
            <a:r>
              <a:rPr lang="en-US" altLang="en-US" sz="1800" b="1">
                <a:solidFill>
                  <a:srgbClr val="FF0000"/>
                </a:solidFill>
              </a:rPr>
              <a:t>IN THE OCEAN AND THE ATMOSPHERE:</a:t>
            </a:r>
          </a:p>
          <a:p>
            <a:pPr eaLnBrk="1" hangingPunct="1"/>
            <a:endParaRPr lang="en-US" altLang="en-US" sz="1800"/>
          </a:p>
          <a:p>
            <a:pPr eaLnBrk="1" hangingPunct="1"/>
            <a:r>
              <a:rPr lang="en-US" altLang="en-US" sz="1800"/>
              <a:t>Hydrodynamics:</a:t>
            </a:r>
          </a:p>
          <a:p>
            <a:pPr eaLnBrk="1" hangingPunct="1">
              <a:buFontTx/>
              <a:buChar char="-"/>
            </a:pPr>
            <a:r>
              <a:rPr lang="en-US" altLang="en-US" sz="1800">
                <a:solidFill>
                  <a:srgbClr val="0000FF"/>
                </a:solidFill>
              </a:rPr>
              <a:t>“simple-looking” </a:t>
            </a:r>
            <a:r>
              <a:rPr lang="en-US" altLang="en-US" sz="1800"/>
              <a:t>Navier-Stokes equations !</a:t>
            </a:r>
          </a:p>
          <a:p>
            <a:pPr eaLnBrk="1" hangingPunct="1"/>
            <a:r>
              <a:rPr lang="en-US" altLang="en-US" sz="1800"/>
              <a:t>      existence and uniqueness (smoothness)  of solutions have not been proved! </a:t>
            </a:r>
          </a:p>
          <a:p>
            <a:pPr eaLnBrk="1" hangingPunct="1"/>
            <a:r>
              <a:rPr lang="en-US" altLang="en-US" sz="1800"/>
              <a:t>      (CLAY Mathematics Institute offers 1 million dollars for proof!)</a:t>
            </a:r>
          </a:p>
          <a:p>
            <a:pPr eaLnBrk="1" hangingPunct="1"/>
            <a:r>
              <a:rPr lang="en-US" altLang="en-US" sz="1800"/>
              <a:t>-    same eqns for </a:t>
            </a:r>
            <a:r>
              <a:rPr lang="en-US" altLang="en-US" sz="1800">
                <a:solidFill>
                  <a:srgbClr val="0000FF"/>
                </a:solidFill>
              </a:rPr>
              <a:t>ocean / atmosphere</a:t>
            </a:r>
            <a:r>
              <a:rPr lang="en-US" altLang="en-US" sz="1800"/>
              <a:t>, with minor changes in physics, scales</a:t>
            </a:r>
          </a:p>
          <a:p>
            <a:pPr eaLnBrk="1" hangingPunct="1">
              <a:buFontTx/>
              <a:buChar char="-"/>
            </a:pPr>
            <a:r>
              <a:rPr lang="en-US" altLang="en-US" sz="1800"/>
              <a:t>wide span of exact solutions under simplified cases (full solution only numerical)</a:t>
            </a:r>
          </a:p>
          <a:p>
            <a:pPr eaLnBrk="1" hangingPunct="1">
              <a:buFontTx/>
              <a:buChar char="-"/>
            </a:pPr>
            <a:r>
              <a:rPr lang="en-US" altLang="en-US" sz="1800"/>
              <a:t>novel effects at geophysical scales due to </a:t>
            </a:r>
            <a:r>
              <a:rPr lang="en-US" altLang="en-US" sz="1800">
                <a:solidFill>
                  <a:srgbClr val="0000FF"/>
                </a:solidFill>
              </a:rPr>
              <a:t>earth’s rotation</a:t>
            </a:r>
            <a:r>
              <a:rPr lang="en-US" altLang="en-US" sz="1800"/>
              <a:t> and </a:t>
            </a:r>
            <a:r>
              <a:rPr lang="en-US" altLang="en-US" sz="1800">
                <a:solidFill>
                  <a:srgbClr val="0000FF"/>
                </a:solidFill>
              </a:rPr>
              <a:t>density stratification</a:t>
            </a:r>
          </a:p>
          <a:p>
            <a:pPr eaLnBrk="1" hangingPunct="1">
              <a:buFontTx/>
              <a:buChar char="-"/>
            </a:pPr>
            <a:r>
              <a:rPr lang="en-US" altLang="en-US" sz="1800">
                <a:solidFill>
                  <a:srgbClr val="0000FF"/>
                </a:solidFill>
              </a:rPr>
              <a:t>instabilities</a:t>
            </a:r>
            <a:r>
              <a:rPr lang="en-US" altLang="en-US" sz="1800"/>
              <a:t> inherent </a:t>
            </a:r>
          </a:p>
          <a:p>
            <a:pPr eaLnBrk="1" hangingPunct="1"/>
            <a:r>
              <a:rPr lang="en-US" altLang="en-US" sz="1800"/>
              <a:t>      - leads to waves (surface, internal, topographic etc.) with unique propagation properties</a:t>
            </a:r>
          </a:p>
          <a:p>
            <a:pPr eaLnBrk="1" hangingPunct="1"/>
            <a:r>
              <a:rPr lang="en-US" altLang="en-US" sz="1800"/>
              <a:t>      - leads to gyres, eddies and meanders, at basin and sub-basin scales, internal / external</a:t>
            </a:r>
          </a:p>
          <a:p>
            <a:pPr eaLnBrk="1" hangingPunct="1"/>
            <a:r>
              <a:rPr lang="en-US" altLang="en-US" sz="1800"/>
              <a:t>      - leads to turbulence on local scales or geophysical turbulence at large scales </a:t>
            </a:r>
          </a:p>
          <a:p>
            <a:pPr eaLnBrk="1" hangingPunct="1">
              <a:buFontTx/>
              <a:buChar char="-"/>
            </a:pPr>
            <a:r>
              <a:rPr lang="en-US" altLang="en-US" sz="1800">
                <a:solidFill>
                  <a:srgbClr val="0000FF"/>
                </a:solidFill>
              </a:rPr>
              <a:t>regular</a:t>
            </a:r>
            <a:r>
              <a:rPr lang="en-US" altLang="en-US" sz="1800"/>
              <a:t> and </a:t>
            </a:r>
            <a:r>
              <a:rPr lang="en-US" altLang="en-US" sz="1800">
                <a:solidFill>
                  <a:srgbClr val="0000FF"/>
                </a:solidFill>
              </a:rPr>
              <a:t>inverse</a:t>
            </a:r>
            <a:r>
              <a:rPr lang="en-US" altLang="en-US" sz="1800"/>
              <a:t> (from small to large scales) </a:t>
            </a:r>
            <a:r>
              <a:rPr lang="en-US" altLang="en-US" sz="1800">
                <a:solidFill>
                  <a:srgbClr val="0000FF"/>
                </a:solidFill>
              </a:rPr>
              <a:t>nonlinear cascading of energy </a:t>
            </a:r>
          </a:p>
          <a:p>
            <a:pPr eaLnBrk="1" hangingPunct="1">
              <a:buFontTx/>
              <a:buChar char="-"/>
            </a:pPr>
            <a:r>
              <a:rPr lang="en-US" altLang="en-US" sz="1800">
                <a:solidFill>
                  <a:srgbClr val="0000FF"/>
                </a:solidFill>
              </a:rPr>
              <a:t>coherent structures</a:t>
            </a:r>
            <a:r>
              <a:rPr lang="en-US" altLang="en-US" sz="1800"/>
              <a:t> and </a:t>
            </a:r>
            <a:r>
              <a:rPr lang="en-US" altLang="en-US" sz="1800">
                <a:solidFill>
                  <a:srgbClr val="0000FF"/>
                </a:solidFill>
              </a:rPr>
              <a:t>fronts</a:t>
            </a:r>
            <a:r>
              <a:rPr lang="en-US" altLang="en-US" sz="1800"/>
              <a:t> emerge at local and geophysical scales</a:t>
            </a:r>
          </a:p>
          <a:p>
            <a:pPr eaLnBrk="1" hangingPunct="1">
              <a:buFontTx/>
              <a:buChar char="-"/>
            </a:pPr>
            <a:r>
              <a:rPr lang="en-US" altLang="en-US" sz="1800"/>
              <a:t>consequences on </a:t>
            </a:r>
            <a:r>
              <a:rPr lang="en-US" altLang="en-US" sz="1800">
                <a:solidFill>
                  <a:srgbClr val="0000FF"/>
                </a:solidFill>
              </a:rPr>
              <a:t>mixing</a:t>
            </a:r>
            <a:r>
              <a:rPr lang="en-US" altLang="en-US" sz="1800"/>
              <a:t> at local and large scales, wind stirring, </a:t>
            </a:r>
            <a:r>
              <a:rPr lang="en-US" altLang="en-US" sz="1800">
                <a:solidFill>
                  <a:srgbClr val="0000FF"/>
                </a:solidFill>
              </a:rPr>
              <a:t>convection</a:t>
            </a:r>
            <a:r>
              <a:rPr lang="en-US" altLang="en-US" sz="1800"/>
              <a:t>, </a:t>
            </a:r>
            <a:r>
              <a:rPr lang="en-US" altLang="en-US" sz="1800">
                <a:solidFill>
                  <a:srgbClr val="0000FF"/>
                </a:solidFill>
              </a:rPr>
              <a:t>upwelling</a:t>
            </a:r>
          </a:p>
          <a:p>
            <a:pPr eaLnBrk="1" hangingPunct="1">
              <a:buFontTx/>
              <a:buChar char="-"/>
            </a:pPr>
            <a:r>
              <a:rPr lang="en-US" altLang="en-US" sz="1800"/>
              <a:t>nonlinear equations of state – </a:t>
            </a:r>
            <a:r>
              <a:rPr lang="en-US" altLang="en-US" sz="1800">
                <a:solidFill>
                  <a:srgbClr val="0000FF"/>
                </a:solidFill>
              </a:rPr>
              <a:t>phase changes, ice physics, caballing </a:t>
            </a:r>
            <a:r>
              <a:rPr lang="en-US" altLang="en-US" sz="1800"/>
              <a:t>etc. in the ocean</a:t>
            </a:r>
          </a:p>
          <a:p>
            <a:pPr eaLnBrk="1" hangingPunct="1">
              <a:buFontTx/>
              <a:buChar char="-"/>
            </a:pPr>
            <a:r>
              <a:rPr lang="en-US" altLang="en-US" sz="1800">
                <a:solidFill>
                  <a:srgbClr val="0000FF"/>
                </a:solidFill>
              </a:rPr>
              <a:t>parameterization</a:t>
            </a:r>
            <a:r>
              <a:rPr lang="en-US" altLang="en-US" sz="1800"/>
              <a:t> in models replaces physics at eddy-resolving scales</a:t>
            </a:r>
          </a:p>
          <a:p>
            <a:pPr eaLnBrk="1" hangingPunct="1">
              <a:buFontTx/>
              <a:buChar char="-"/>
            </a:pPr>
            <a:r>
              <a:rPr lang="en-US" altLang="en-US" sz="1800"/>
              <a:t>consequences on </a:t>
            </a:r>
            <a:r>
              <a:rPr lang="en-US" altLang="en-US" sz="1800">
                <a:solidFill>
                  <a:srgbClr val="0000FF"/>
                </a:solidFill>
              </a:rPr>
              <a:t>predictability</a:t>
            </a:r>
            <a:r>
              <a:rPr lang="en-US" altLang="en-US" sz="1800"/>
              <a:t> </a:t>
            </a:r>
          </a:p>
          <a:p>
            <a:pPr eaLnBrk="1" hangingPunct="1"/>
            <a:r>
              <a:rPr lang="en-US" altLang="en-US" sz="1800"/>
              <a:t>    - typically 5 days in the ocean / atmosphere</a:t>
            </a:r>
          </a:p>
          <a:p>
            <a:pPr eaLnBrk="1" hangingPunct="1"/>
            <a:r>
              <a:rPr lang="en-US" altLang="en-US" sz="1800"/>
              <a:t>    - </a:t>
            </a:r>
            <a:r>
              <a:rPr lang="en-US" altLang="en-US" sz="1800">
                <a:solidFill>
                  <a:srgbClr val="0000FF"/>
                </a:solidFill>
              </a:rPr>
              <a:t>data assimilation </a:t>
            </a:r>
            <a:r>
              <a:rPr lang="en-US" altLang="en-US" sz="1800"/>
              <a:t>in models</a:t>
            </a:r>
          </a:p>
          <a:p>
            <a:pPr eaLnBrk="1" hangingPunct="1"/>
            <a:r>
              <a:rPr lang="en-US" altLang="en-US" sz="1800"/>
              <a:t>    - </a:t>
            </a:r>
            <a:r>
              <a:rPr lang="en-US" altLang="en-US" sz="1800">
                <a:solidFill>
                  <a:srgbClr val="0000FF"/>
                </a:solidFill>
              </a:rPr>
              <a:t>ensemble</a:t>
            </a:r>
            <a:r>
              <a:rPr lang="en-US" altLang="en-US" sz="1800"/>
              <a:t> modeling</a:t>
            </a:r>
          </a:p>
          <a:p>
            <a:pPr eaLnBrk="1" hangingPunct="1"/>
            <a:r>
              <a:rPr lang="en-US" altLang="en-US" sz="1800"/>
              <a:t>Ecosystem dynamics: diversity, fragility, </a:t>
            </a:r>
            <a:r>
              <a:rPr lang="en-US" altLang="en-US" sz="1800">
                <a:solidFill>
                  <a:srgbClr val="0000FF"/>
                </a:solidFill>
              </a:rPr>
              <a:t>resilience</a:t>
            </a:r>
            <a:r>
              <a:rPr lang="en-US" altLang="en-US" sz="1800"/>
              <a:t>, biogeochemical cycles built on physics</a:t>
            </a:r>
          </a:p>
        </p:txBody>
      </p:sp>
    </p:spTree>
    <p:extLst>
      <p:ext uri="{BB962C8B-B14F-4D97-AF65-F5344CB8AC3E}">
        <p14:creationId xmlns:p14="http://schemas.microsoft.com/office/powerpoint/2010/main" val="811101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681163" y="482601"/>
            <a:ext cx="8843962" cy="5910263"/>
          </a:xfrm>
          <a:prstGeom prst="rect">
            <a:avLst/>
          </a:prstGeom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 b="1">
                <a:solidFill>
                  <a:srgbClr val="FF0000"/>
                </a:solidFill>
              </a:rPr>
              <a:t>NONLINEAR PROCESSES, DISORDER, PREDICTABILITY:</a:t>
            </a:r>
          </a:p>
          <a:p>
            <a:pPr eaLnBrk="1" hangingPunct="1"/>
            <a:endParaRPr lang="en-US" altLang="en-US" sz="1800"/>
          </a:p>
          <a:p>
            <a:pPr eaLnBrk="1" hangingPunct="1"/>
            <a:r>
              <a:rPr lang="en-US" altLang="en-US" sz="1800"/>
              <a:t>Instability is </a:t>
            </a:r>
            <a:r>
              <a:rPr lang="en-US" altLang="en-US" sz="1800">
                <a:solidFill>
                  <a:srgbClr val="0000FF"/>
                </a:solidFill>
              </a:rPr>
              <a:t>a fundamental property </a:t>
            </a:r>
            <a:r>
              <a:rPr lang="en-US" altLang="en-US" sz="1800"/>
              <a:t>of fluids that cannot be ignored or escaped !</a:t>
            </a:r>
          </a:p>
          <a:p>
            <a:pPr eaLnBrk="1" hangingPunct="1">
              <a:buFontTx/>
              <a:buChar char="-"/>
            </a:pPr>
            <a:r>
              <a:rPr lang="en-US" altLang="en-US" sz="1800"/>
              <a:t>waves, eddies, fronts, turbulence are essential components</a:t>
            </a:r>
          </a:p>
          <a:p>
            <a:pPr eaLnBrk="1" hangingPunct="1">
              <a:buFontTx/>
              <a:buChar char="-"/>
            </a:pPr>
            <a:r>
              <a:rPr lang="en-US" altLang="en-US" sz="1800"/>
              <a:t>nonlinear systems – </a:t>
            </a:r>
            <a:r>
              <a:rPr lang="en-US" altLang="en-US" sz="1800">
                <a:solidFill>
                  <a:srgbClr val="0000FF"/>
                </a:solidFill>
              </a:rPr>
              <a:t>sensitivity to initial conditions</a:t>
            </a:r>
            <a:r>
              <a:rPr lang="en-US" altLang="en-US" sz="1800"/>
              <a:t>, divergence of solutions</a:t>
            </a:r>
          </a:p>
          <a:p>
            <a:pPr eaLnBrk="1" hangingPunct="1"/>
            <a:r>
              <a:rPr lang="en-US" altLang="en-US" sz="1800"/>
              <a:t>     the ‘butterfly effect’ !</a:t>
            </a:r>
          </a:p>
          <a:p>
            <a:pPr eaLnBrk="1" hangingPunct="1">
              <a:buFontTx/>
              <a:buChar char="-"/>
            </a:pPr>
            <a:r>
              <a:rPr lang="en-US" altLang="en-US" sz="1800"/>
              <a:t>significant loss of predictability in </a:t>
            </a:r>
            <a:r>
              <a:rPr lang="en-US" altLang="en-US" sz="1800">
                <a:solidFill>
                  <a:srgbClr val="0000FF"/>
                </a:solidFill>
              </a:rPr>
              <a:t>nonlinear coupled systems of high degrees of freedom</a:t>
            </a:r>
          </a:p>
          <a:p>
            <a:pPr eaLnBrk="1" hangingPunct="1">
              <a:buFontTx/>
              <a:buChar char="-"/>
            </a:pPr>
            <a:r>
              <a:rPr lang="en-US" altLang="en-US" sz="1800"/>
              <a:t>forecasting success limited to no more than ~ 5 days in atmosphere / ocean </a:t>
            </a:r>
          </a:p>
          <a:p>
            <a:pPr eaLnBrk="1" hangingPunct="1">
              <a:buFontTx/>
              <a:buChar char="-"/>
            </a:pPr>
            <a:r>
              <a:rPr lang="en-US" altLang="en-US" sz="1800">
                <a:solidFill>
                  <a:srgbClr val="0000FF"/>
                </a:solidFill>
              </a:rPr>
              <a:t>‘open systems’</a:t>
            </a:r>
            <a:r>
              <a:rPr lang="en-US" altLang="ja-JP" sz="1800"/>
              <a:t>: global versus limited area model forecasts</a:t>
            </a:r>
          </a:p>
          <a:p>
            <a:pPr eaLnBrk="1" hangingPunct="1"/>
            <a:r>
              <a:rPr lang="en-US" altLang="en-US" sz="1800"/>
              <a:t>      need external forcing or global closed budgets</a:t>
            </a:r>
          </a:p>
          <a:p>
            <a:pPr eaLnBrk="1" hangingPunct="1">
              <a:buFontTx/>
              <a:buChar char="-"/>
            </a:pPr>
            <a:r>
              <a:rPr lang="en-US" altLang="en-US" sz="1800"/>
              <a:t>with appropriate parameterizations in </a:t>
            </a:r>
            <a:r>
              <a:rPr lang="en-US" altLang="en-US" sz="1800">
                <a:solidFill>
                  <a:srgbClr val="0000FF"/>
                </a:solidFill>
              </a:rPr>
              <a:t>climate models </a:t>
            </a:r>
            <a:r>
              <a:rPr lang="en-US" altLang="en-US" sz="1800"/>
              <a:t>it is possible to make longer term, climatic predictions, but with less confidence</a:t>
            </a:r>
          </a:p>
          <a:p>
            <a:pPr eaLnBrk="1" hangingPunct="1">
              <a:buFontTx/>
              <a:buChar char="-"/>
            </a:pPr>
            <a:r>
              <a:rPr lang="en-US" altLang="en-US" sz="1800"/>
              <a:t>partial solution with </a:t>
            </a:r>
            <a:r>
              <a:rPr lang="en-US" altLang="en-US" sz="1800">
                <a:solidFill>
                  <a:srgbClr val="0000FF"/>
                </a:solidFill>
              </a:rPr>
              <a:t>data assimilation</a:t>
            </a:r>
          </a:p>
          <a:p>
            <a:pPr eaLnBrk="1" hangingPunct="1"/>
            <a:r>
              <a:rPr lang="en-US" altLang="en-US" sz="1800"/>
              <a:t>      use of observations to update model forecasts</a:t>
            </a:r>
          </a:p>
          <a:p>
            <a:pPr eaLnBrk="1" hangingPunct="1"/>
            <a:r>
              <a:rPr lang="en-US" altLang="en-US" sz="1800"/>
              <a:t>      the </a:t>
            </a:r>
            <a:r>
              <a:rPr lang="en-US" altLang="en-US" sz="1800">
                <a:solidFill>
                  <a:srgbClr val="0000FF"/>
                </a:solidFill>
              </a:rPr>
              <a:t>Galilean ‘scientific method’</a:t>
            </a:r>
            <a:r>
              <a:rPr lang="en-US" altLang="ja-JP" sz="1800"/>
              <a:t>: using observations along with models based on physics</a:t>
            </a:r>
          </a:p>
          <a:p>
            <a:pPr eaLnBrk="1" hangingPunct="1"/>
            <a:r>
              <a:rPr lang="en-US" altLang="en-US" sz="1800"/>
              <a:t>      importance of experiments:</a:t>
            </a:r>
          </a:p>
          <a:p>
            <a:pPr eaLnBrk="1" hangingPunct="1"/>
            <a:r>
              <a:rPr lang="en-US" altLang="en-US" sz="1800"/>
              <a:t>      </a:t>
            </a:r>
            <a:r>
              <a:rPr lang="en-US" altLang="en-US" sz="1800">
                <a:hlinkClick r:id="rId2"/>
              </a:rPr>
              <a:t>http://mentalfloss.com/article/22913/hammer-and-feather-drop-moon</a:t>
            </a:r>
            <a:endParaRPr lang="en-US" altLang="en-US" sz="1800"/>
          </a:p>
          <a:p>
            <a:pPr eaLnBrk="1" hangingPunct="1">
              <a:buFontTx/>
              <a:buChar char="-"/>
            </a:pPr>
            <a:r>
              <a:rPr lang="en-US" altLang="en-US" sz="1800">
                <a:solidFill>
                  <a:srgbClr val="0000FF"/>
                </a:solidFill>
              </a:rPr>
              <a:t>ensemble forecasting </a:t>
            </a:r>
            <a:r>
              <a:rPr lang="en-US" altLang="en-US" sz="1800"/>
              <a:t>(ensemble of models, forecasts with varying ic and bc)</a:t>
            </a:r>
          </a:p>
          <a:p>
            <a:pPr eaLnBrk="1" hangingPunct="1">
              <a:buFontTx/>
              <a:buChar char="-"/>
            </a:pPr>
            <a:r>
              <a:rPr lang="en-US" altLang="en-US" sz="1800"/>
              <a:t>Bayesian statistics and </a:t>
            </a:r>
            <a:r>
              <a:rPr lang="en-US" altLang="en-US" sz="1800">
                <a:solidFill>
                  <a:srgbClr val="0000FF"/>
                </a:solidFill>
              </a:rPr>
              <a:t>Bayesian inference</a:t>
            </a:r>
          </a:p>
          <a:p>
            <a:pPr eaLnBrk="1" hangingPunct="1"/>
            <a:r>
              <a:rPr lang="en-US" altLang="en-US" sz="1800"/>
              <a:t>      update the probability estimate for a hypothesis as additional evidence is acquired</a:t>
            </a:r>
          </a:p>
          <a:p>
            <a:pPr eaLnBrk="1" hangingPunct="1"/>
            <a:endParaRPr lang="en-US" altLang="en-US" sz="1800"/>
          </a:p>
        </p:txBody>
      </p:sp>
    </p:spTree>
    <p:extLst>
      <p:ext uri="{BB962C8B-B14F-4D97-AF65-F5344CB8AC3E}">
        <p14:creationId xmlns:p14="http://schemas.microsoft.com/office/powerpoint/2010/main" val="2110522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lay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838201"/>
            <a:ext cx="9144000" cy="558903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854713" y="115670"/>
            <a:ext cx="6521850" cy="646331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Clay Mathematics Institute </a:t>
            </a:r>
            <a:r>
              <a:rPr lang="en-US" dirty="0">
                <a:solidFill>
                  <a:srgbClr val="FF0000"/>
                </a:solidFill>
              </a:rPr>
              <a:t>1 million $ prize ! </a:t>
            </a:r>
          </a:p>
          <a:p>
            <a:pPr algn="ctr"/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for proof of uniqueness of solutions of the </a:t>
            </a:r>
            <a:r>
              <a:rPr lang="en-US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Navierf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Stokes equations</a:t>
            </a:r>
          </a:p>
        </p:txBody>
      </p:sp>
    </p:spTree>
    <p:extLst>
      <p:ext uri="{BB962C8B-B14F-4D97-AF65-F5344CB8AC3E}">
        <p14:creationId xmlns:p14="http://schemas.microsoft.com/office/powerpoint/2010/main" val="1562965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ns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0114" y="0"/>
            <a:ext cx="77220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272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s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3332" y="0"/>
            <a:ext cx="76988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44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5" name="Picture 1" descr="anim-jet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8976" y="3335339"/>
            <a:ext cx="3541713" cy="310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06" name="Picture 2" descr="anim1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0450" y="3382963"/>
            <a:ext cx="4006850" cy="306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07" name="Picture 3" descr="stroual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3413" y="911225"/>
            <a:ext cx="4641850" cy="1951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08" name="Picture 4" descr="stroual2.gi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5800" y="908051"/>
            <a:ext cx="3036888" cy="1998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09" name="Rectangle 5"/>
          <p:cNvSpPr>
            <a:spLocks noChangeArrowheads="1"/>
          </p:cNvSpPr>
          <p:nvPr/>
        </p:nvSpPr>
        <p:spPr bwMode="auto">
          <a:xfrm>
            <a:off x="4168775" y="284163"/>
            <a:ext cx="394493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 b="1">
                <a:solidFill>
                  <a:srgbClr val="FF0000"/>
                </a:solidFill>
              </a:rPr>
              <a:t>LABORATORY SCALE EDDIES AND JETS</a:t>
            </a:r>
            <a:endParaRPr lang="en-US" altLang="en-US" sz="1800"/>
          </a:p>
        </p:txBody>
      </p:sp>
    </p:spTree>
    <p:extLst>
      <p:ext uri="{BB962C8B-B14F-4D97-AF65-F5344CB8AC3E}">
        <p14:creationId xmlns:p14="http://schemas.microsoft.com/office/powerpoint/2010/main" val="1581294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29" name="Picture 1" descr="nasa_ocea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3776664"/>
            <a:ext cx="9144000" cy="3081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0" name="Picture 2" descr="kalnay0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1" y="1"/>
            <a:ext cx="3025775" cy="476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1" name="Picture 4" descr="sandy_goe_2012302_1745_lrg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9776" y="0"/>
            <a:ext cx="6118225" cy="408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32" name="Rectangle 3"/>
          <p:cNvSpPr>
            <a:spLocks noChangeArrowheads="1"/>
          </p:cNvSpPr>
          <p:nvPr/>
        </p:nvSpPr>
        <p:spPr bwMode="auto">
          <a:xfrm>
            <a:off x="4784726" y="144464"/>
            <a:ext cx="2447925" cy="923925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>
                <a:solidFill>
                  <a:srgbClr val="FF0000"/>
                </a:solidFill>
              </a:rPr>
              <a:t>THE POLAR FRONT JET,</a:t>
            </a:r>
          </a:p>
          <a:p>
            <a:pPr eaLnBrk="1" hangingPunct="1"/>
            <a:r>
              <a:rPr lang="en-US" altLang="en-US" sz="1800">
                <a:solidFill>
                  <a:srgbClr val="FF0000"/>
                </a:solidFill>
              </a:rPr>
              <a:t>THE GULF STREAM</a:t>
            </a:r>
          </a:p>
          <a:p>
            <a:pPr eaLnBrk="1" hangingPunct="1"/>
            <a:r>
              <a:rPr lang="en-US" altLang="en-US" sz="1800">
                <a:solidFill>
                  <a:srgbClr val="FF0000"/>
                </a:solidFill>
              </a:rPr>
              <a:t>HURRICANE ‘SANDY’</a:t>
            </a:r>
          </a:p>
        </p:txBody>
      </p:sp>
    </p:spTree>
    <p:extLst>
      <p:ext uri="{BB962C8B-B14F-4D97-AF65-F5344CB8AC3E}">
        <p14:creationId xmlns:p14="http://schemas.microsoft.com/office/powerpoint/2010/main" val="541521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161</TotalTime>
  <Words>850</Words>
  <Application>Microsoft Macintosh PowerPoint</Application>
  <PresentationFormat>Widescreen</PresentationFormat>
  <Paragraphs>117</Paragraphs>
  <Slides>24</Slides>
  <Notes>1</Notes>
  <HiddenSlides>0</HiddenSlides>
  <MMClips>6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Calibri Light</vt:lpstr>
      <vt:lpstr>Lucida Sans Unicode</vt:lpstr>
      <vt:lpstr>ＭＳ Ｐゴシック</vt:lpstr>
      <vt:lpstr>American Typewriter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15.0025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6</cp:revision>
  <dcterms:created xsi:type="dcterms:W3CDTF">2016-09-03T13:38:37Z</dcterms:created>
  <dcterms:modified xsi:type="dcterms:W3CDTF">2016-09-05T17:05:39Z</dcterms:modified>
</cp:coreProperties>
</file>